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361" r:id="rId2"/>
    <p:sldId id="463" r:id="rId3"/>
    <p:sldId id="457" r:id="rId4"/>
    <p:sldId id="414" r:id="rId5"/>
    <p:sldId id="365" r:id="rId6"/>
    <p:sldId id="512" r:id="rId7"/>
    <p:sldId id="514" r:id="rId8"/>
    <p:sldId id="517" r:id="rId9"/>
    <p:sldId id="516" r:id="rId10"/>
    <p:sldId id="515" r:id="rId11"/>
    <p:sldId id="518" r:id="rId12"/>
    <p:sldId id="520" r:id="rId13"/>
    <p:sldId id="519" r:id="rId14"/>
    <p:sldId id="521" r:id="rId15"/>
    <p:sldId id="522" r:id="rId16"/>
    <p:sldId id="523" r:id="rId17"/>
    <p:sldId id="525" r:id="rId18"/>
    <p:sldId id="530" r:id="rId19"/>
    <p:sldId id="533" r:id="rId20"/>
    <p:sldId id="535" r:id="rId21"/>
    <p:sldId id="534" r:id="rId22"/>
    <p:sldId id="536" r:id="rId23"/>
    <p:sldId id="537" r:id="rId24"/>
    <p:sldId id="526" r:id="rId25"/>
    <p:sldId id="488" r:id="rId26"/>
    <p:sldId id="508" r:id="rId27"/>
    <p:sldId id="489" r:id="rId28"/>
    <p:sldId id="491" r:id="rId29"/>
    <p:sldId id="492" r:id="rId30"/>
    <p:sldId id="493" r:id="rId31"/>
    <p:sldId id="490" r:id="rId32"/>
    <p:sldId id="509" r:id="rId33"/>
    <p:sldId id="529" r:id="rId34"/>
    <p:sldId id="494" r:id="rId35"/>
    <p:sldId id="510" r:id="rId36"/>
    <p:sldId id="495" r:id="rId37"/>
    <p:sldId id="496" r:id="rId38"/>
    <p:sldId id="511" r:id="rId39"/>
    <p:sldId id="497" r:id="rId40"/>
    <p:sldId id="498" r:id="rId41"/>
    <p:sldId id="499" r:id="rId42"/>
    <p:sldId id="500" r:id="rId43"/>
    <p:sldId id="501" r:id="rId44"/>
    <p:sldId id="502" r:id="rId45"/>
    <p:sldId id="503" r:id="rId46"/>
    <p:sldId id="504" r:id="rId47"/>
    <p:sldId id="505" r:id="rId48"/>
    <p:sldId id="506" r:id="rId49"/>
    <p:sldId id="507" r:id="rId50"/>
    <p:sldId id="487" r:id="rId5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9" autoAdjust="0"/>
    <p:restoredTop sz="98221" autoAdjust="0"/>
  </p:normalViewPr>
  <p:slideViewPr>
    <p:cSldViewPr>
      <p:cViewPr varScale="1">
        <p:scale>
          <a:sx n="72" d="100"/>
          <a:sy n="72" d="100"/>
        </p:scale>
        <p:origin x="1308" y="6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jpe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jpeg>
</file>

<file path=ppt/media/image52.png>
</file>

<file path=ppt/media/image53.png>
</file>

<file path=ppt/media/image54.png>
</file>

<file path=ppt/media/image55.png>
</file>

<file path=ppt/media/image56.png>
</file>

<file path=ppt/media/image57.png>
</file>

<file path=ppt/media/image6.jpeg>
</file>

<file path=ppt/media/image7.jpeg>
</file>

<file path=ppt/media/image8.jpeg>
</file>

<file path=ppt/media/image9.png>
</file>

<file path=ppt/media/media1.mp3>
</file>

<file path=ppt/media/media2.mp3>
</file>

<file path=ppt/media/media3.mp3>
</file>

<file path=ppt/media/media4.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B8F1AE-C9E3-4855-8384-3519135F4987}" type="datetimeFigureOut">
              <a:rPr lang="en-US" smtClean="0"/>
              <a:t>3/2/2021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AB37420-7D57-431D-A042-714C4F8A4F54}" type="slidenum">
              <a:rPr lang="en-US" smtClean="0"/>
              <a:t>‹#›</a:t>
            </a:fld>
            <a:endParaRPr lang="en-US"/>
          </a:p>
        </p:txBody>
      </p:sp>
    </p:spTree>
    <p:extLst>
      <p:ext uri="{BB962C8B-B14F-4D97-AF65-F5344CB8AC3E}">
        <p14:creationId xmlns:p14="http://schemas.microsoft.com/office/powerpoint/2010/main" val="1765759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3B60A04-EBE5-4BA7-9B11-D34CCFDEFEC4}" type="datetimeFigureOut">
              <a:rPr lang="en-US" smtClean="0"/>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302208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B60A04-EBE5-4BA7-9B11-D34CCFDEFEC4}" type="datetimeFigureOut">
              <a:rPr lang="en-US" smtClean="0"/>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18743174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B60A04-EBE5-4BA7-9B11-D34CCFDEFEC4}" type="datetimeFigureOut">
              <a:rPr lang="en-US" smtClean="0"/>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3588410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B60A04-EBE5-4BA7-9B11-D34CCFDEFEC4}" type="datetimeFigureOut">
              <a:rPr lang="en-US" smtClean="0"/>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431351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B60A04-EBE5-4BA7-9B11-D34CCFDEFEC4}" type="datetimeFigureOut">
              <a:rPr lang="en-US" smtClean="0"/>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2824334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3B60A04-EBE5-4BA7-9B11-D34CCFDEFEC4}" type="datetimeFigureOut">
              <a:rPr lang="en-US" smtClean="0"/>
              <a:t>3/2/2021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1538420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3B60A04-EBE5-4BA7-9B11-D34CCFDEFEC4}" type="datetimeFigureOut">
              <a:rPr lang="en-US" smtClean="0"/>
              <a:t>3/2/2021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1138181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3B60A04-EBE5-4BA7-9B11-D34CCFDEFEC4}" type="datetimeFigureOut">
              <a:rPr lang="en-US" smtClean="0"/>
              <a:t>3/2/2021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1497232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B60A04-EBE5-4BA7-9B11-D34CCFDEFEC4}" type="datetimeFigureOut">
              <a:rPr lang="en-US" smtClean="0"/>
              <a:t>3/2/2021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1545577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B60A04-EBE5-4BA7-9B11-D34CCFDEFEC4}" type="datetimeFigureOut">
              <a:rPr lang="en-US" smtClean="0"/>
              <a:t>3/2/2021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2849114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B60A04-EBE5-4BA7-9B11-D34CCFDEFEC4}" type="datetimeFigureOut">
              <a:rPr lang="en-US" smtClean="0"/>
              <a:t>3/2/2021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E342CB-55DF-42F2-A5E8-03B331FE9538}" type="slidenum">
              <a:rPr lang="en-US" smtClean="0"/>
              <a:t>‹#›</a:t>
            </a:fld>
            <a:endParaRPr lang="en-US"/>
          </a:p>
        </p:txBody>
      </p:sp>
    </p:spTree>
    <p:extLst>
      <p:ext uri="{BB962C8B-B14F-4D97-AF65-F5344CB8AC3E}">
        <p14:creationId xmlns:p14="http://schemas.microsoft.com/office/powerpoint/2010/main" val="1164574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60A04-EBE5-4BA7-9B11-D34CCFDEFEC4}" type="datetimeFigureOut">
              <a:rPr lang="en-US" smtClean="0"/>
              <a:t>3/2/2021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E342CB-55DF-42F2-A5E8-03B331FE9538}" type="slidenum">
              <a:rPr lang="en-US" smtClean="0"/>
              <a:t>‹#›</a:t>
            </a:fld>
            <a:endParaRPr lang="en-US"/>
          </a:p>
        </p:txBody>
      </p:sp>
    </p:spTree>
    <p:extLst>
      <p:ext uri="{BB962C8B-B14F-4D97-AF65-F5344CB8AC3E}">
        <p14:creationId xmlns:p14="http://schemas.microsoft.com/office/powerpoint/2010/main" val="13107128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loannguyenthanh1978@gmail.com"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hyperlink" Target="https://www.oxfordlearnersdictionaries.com/definition/english/souvenir" TargetMode="External"/><Relationship Id="rId2" Type="http://schemas.openxmlformats.org/officeDocument/2006/relationships/hyperlink" Target="https://www.oxfordlearnersdictionaries.com/definition/english/postcard" TargetMode="External"/><Relationship Id="rId1" Type="http://schemas.openxmlformats.org/officeDocument/2006/relationships/slideLayout" Target="../slideLayouts/slideLayout9.xml"/><Relationship Id="rId4" Type="http://schemas.openxmlformats.org/officeDocument/2006/relationships/image" Target="../media/image13.jpeg"/></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www.helbling-ezone.com/"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hyperlink" Target="https://www.oxfordlearnersdictionaries.com/definition/english/make-up_2#makeup_sng_1" TargetMode="Externa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1.png"/><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21.png"/><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1.png"/><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1.png"/><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40.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hyperlink" Target="https://www.youtube.com/watch?v=-_YoeEY8FPM" TargetMode="External"/><Relationship Id="rId2" Type="http://schemas.openxmlformats.org/officeDocument/2006/relationships/hyperlink" Target="https://www.youtube.com/watch?v=2JFqKRUB2vc"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89144"/>
          </a:xfrm>
        </p:spPr>
        <p:txBody>
          <a:bodyPr>
            <a:normAutofit/>
          </a:bodyPr>
          <a:lstStyle/>
          <a:p>
            <a:r>
              <a:rPr lang="en-US" sz="3200" dirty="0">
                <a:solidFill>
                  <a:srgbClr val="FF0000"/>
                </a:solidFill>
                <a:latin typeface="Times New Roman" pitchFamily="18" charset="0"/>
                <a:cs typeface="Times New Roman" pitchFamily="18" charset="0"/>
              </a:rPr>
              <a:t>TEACHER’S </a:t>
            </a:r>
            <a:r>
              <a:rPr lang="vi-VN" sz="3200" dirty="0">
                <a:solidFill>
                  <a:srgbClr val="FF0000"/>
                </a:solidFill>
                <a:latin typeface="Times New Roman" pitchFamily="18" charset="0"/>
                <a:cs typeface="Times New Roman" pitchFamily="18" charset="0"/>
              </a:rPr>
              <a:t>PERSONAL INFORMATION</a:t>
            </a:r>
            <a:endParaRPr lang="en-US" sz="32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457200" y="1246910"/>
            <a:ext cx="8458200" cy="4879255"/>
          </a:xfrm>
        </p:spPr>
        <p:txBody>
          <a:bodyPr>
            <a:normAutofit/>
          </a:bodyPr>
          <a:lstStyle/>
          <a:p>
            <a:r>
              <a:rPr lang="en-US" dirty="0">
                <a:latin typeface="Times New Roman" pitchFamily="18" charset="0"/>
                <a:cs typeface="Times New Roman" pitchFamily="18" charset="0"/>
              </a:rPr>
              <a:t>Name: Nguyen </a:t>
            </a:r>
            <a:r>
              <a:rPr lang="en-US" dirty="0" err="1">
                <a:latin typeface="Times New Roman" pitchFamily="18" charset="0"/>
                <a:cs typeface="Times New Roman" pitchFamily="18" charset="0"/>
              </a:rPr>
              <a:t>Thanh</a:t>
            </a:r>
            <a:r>
              <a:rPr lang="en-US" dirty="0">
                <a:latin typeface="Times New Roman" pitchFamily="18" charset="0"/>
                <a:cs typeface="Times New Roman" pitchFamily="18" charset="0"/>
              </a:rPr>
              <a:t> Loan</a:t>
            </a:r>
          </a:p>
          <a:p>
            <a:r>
              <a:rPr lang="en-US" dirty="0">
                <a:latin typeface="Times New Roman" pitchFamily="18" charset="0"/>
                <a:cs typeface="Times New Roman" pitchFamily="18" charset="0"/>
              </a:rPr>
              <a:t>Facebook: Loan </a:t>
            </a:r>
            <a:r>
              <a:rPr lang="en-US" dirty="0" err="1">
                <a:latin typeface="Times New Roman" pitchFamily="18" charset="0"/>
                <a:cs typeface="Times New Roman" pitchFamily="18" charset="0"/>
              </a:rPr>
              <a:t>Ngu</a:t>
            </a:r>
            <a:r>
              <a:rPr lang="vi-VN" dirty="0">
                <a:latin typeface="Times New Roman" pitchFamily="18" charset="0"/>
                <a:cs typeface="Times New Roman" pitchFamily="18" charset="0"/>
              </a:rPr>
              <a:t>yễn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Thanh</a:t>
            </a:r>
            <a:endParaRPr lang="vi-VN" dirty="0">
              <a:latin typeface="Times New Roman" pitchFamily="18" charset="0"/>
              <a:cs typeface="Times New Roman" pitchFamily="18" charset="0"/>
            </a:endParaRPr>
          </a:p>
          <a:p>
            <a:r>
              <a:rPr lang="vi-VN" dirty="0">
                <a:latin typeface="Times New Roman" pitchFamily="18" charset="0"/>
                <a:cs typeface="Times New Roman" pitchFamily="18" charset="0"/>
              </a:rPr>
              <a:t>Mobile number: 0942 255 937</a:t>
            </a:r>
          </a:p>
          <a:p>
            <a:r>
              <a:rPr lang="vi-VN" dirty="0">
                <a:latin typeface="Times New Roman" pitchFamily="18" charset="0"/>
                <a:cs typeface="Times New Roman" pitchFamily="18" charset="0"/>
              </a:rPr>
              <a:t>Email:  </a:t>
            </a:r>
            <a:r>
              <a:rPr lang="vi-VN" dirty="0">
                <a:latin typeface="Times New Roman" pitchFamily="18" charset="0"/>
                <a:cs typeface="Times New Roman" pitchFamily="18" charset="0"/>
                <a:hlinkClick r:id="rId2"/>
              </a:rPr>
              <a:t>loannguyenthanh1978@gmail.com</a:t>
            </a:r>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r>
              <a:rPr lang="en-US" dirty="0" err="1">
                <a:latin typeface="Times New Roman" pitchFamily="18" charset="0"/>
                <a:cs typeface="Times New Roman" pitchFamily="18" charset="0"/>
              </a:rPr>
              <a:t>Zalo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lớp</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DH20LT – TA1A - 010112283741</a:t>
            </a:r>
          </a:p>
          <a:p>
            <a:endParaRPr lang="vi-VN" dirty="0">
              <a:latin typeface="Times New Roman" pitchFamily="18" charset="0"/>
              <a:cs typeface="Times New Roman" pitchFamily="18" charset="0"/>
            </a:endParaRPr>
          </a:p>
          <a:p>
            <a:endParaRPr lang="en-US"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53327810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733800" y="330086"/>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1961320" y="5419261"/>
            <a:ext cx="2120348"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Drugstore</a:t>
            </a:r>
          </a:p>
        </p:txBody>
      </p:sp>
      <p:sp>
        <p:nvSpPr>
          <p:cNvPr id="10" name="TextBox 9">
            <a:extLst>
              <a:ext uri="{FF2B5EF4-FFF2-40B4-BE49-F238E27FC236}">
                <a16:creationId xmlns:a16="http://schemas.microsoft.com/office/drawing/2014/main" id="{CAC2D0F1-457E-4050-B38F-50F91BE55118}"/>
              </a:ext>
            </a:extLst>
          </p:cNvPr>
          <p:cNvSpPr txBox="1"/>
          <p:nvPr/>
        </p:nvSpPr>
        <p:spPr>
          <a:xfrm>
            <a:off x="3750364" y="5419261"/>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drʌɡstɔ</a:t>
            </a:r>
            <a:r>
              <a:rPr lang="en-US" sz="2800" b="0" i="0" dirty="0">
                <a:solidFill>
                  <a:srgbClr val="333333"/>
                </a:solidFill>
                <a:effectLst/>
                <a:latin typeface="Lucida Sans Unicode" panose="020B0602030504020204" pitchFamily="34" charset="0"/>
              </a:rPr>
              <a:t>ː(r)/</a:t>
            </a:r>
            <a:endParaRPr lang="en-US" sz="2800" dirty="0"/>
          </a:p>
        </p:txBody>
      </p:sp>
      <p:sp>
        <p:nvSpPr>
          <p:cNvPr id="9" name="TextBox 8">
            <a:extLst>
              <a:ext uri="{FF2B5EF4-FFF2-40B4-BE49-F238E27FC236}">
                <a16:creationId xmlns:a16="http://schemas.microsoft.com/office/drawing/2014/main" id="{BE84EFBD-2D44-4617-B3A6-BD3EF8430591}"/>
              </a:ext>
            </a:extLst>
          </p:cNvPr>
          <p:cNvSpPr txBox="1"/>
          <p:nvPr/>
        </p:nvSpPr>
        <p:spPr>
          <a:xfrm>
            <a:off x="1133059" y="5884015"/>
            <a:ext cx="7189305" cy="954107"/>
          </a:xfrm>
          <a:prstGeom prst="rect">
            <a:avLst/>
          </a:prstGeom>
          <a:noFill/>
        </p:spPr>
        <p:txBody>
          <a:bodyPr wrap="square">
            <a:spAutoFit/>
          </a:bodyPr>
          <a:lstStyle/>
          <a:p>
            <a:r>
              <a:rPr lang="en-US" sz="2800" b="0" i="1" dirty="0">
                <a:solidFill>
                  <a:srgbClr val="333333"/>
                </a:solidFill>
                <a:effectLst/>
                <a:latin typeface="Source Sans Pro" panose="020B0503030403020204" pitchFamily="34" charset="0"/>
              </a:rPr>
              <a:t>a shop that sells medicines and also other types of goods, for example </a:t>
            </a:r>
            <a:r>
              <a:rPr lang="en-US" sz="2800" b="0" i="1" u="sng" dirty="0">
                <a:solidFill>
                  <a:srgbClr val="00860E"/>
                </a:solidFill>
                <a:effectLst/>
                <a:latin typeface="Source Sans Pro" panose="020B0503030403020204" pitchFamily="34" charset="0"/>
              </a:rPr>
              <a:t>cosmetics</a:t>
            </a:r>
            <a:endParaRPr lang="en-US" sz="2800" i="1" dirty="0"/>
          </a:p>
        </p:txBody>
      </p:sp>
      <p:pic>
        <p:nvPicPr>
          <p:cNvPr id="7170" name="Picture 2" descr="Junior Pharmacist Taking Medicine From Shelf In The Pharmacy Stock Photo,  Picture And Royalty Free Image. Image 38073163.">
            <a:extLst>
              <a:ext uri="{FF2B5EF4-FFF2-40B4-BE49-F238E27FC236}">
                <a16:creationId xmlns:a16="http://schemas.microsoft.com/office/drawing/2014/main" id="{94F4639C-2850-435F-8DB5-738A2B92EA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244" y="858539"/>
            <a:ext cx="6934200" cy="4619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826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276602" y="31510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1371600" y="5343078"/>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Art gallery</a:t>
            </a:r>
          </a:p>
        </p:txBody>
      </p:sp>
      <p:sp>
        <p:nvSpPr>
          <p:cNvPr id="10" name="TextBox 9">
            <a:extLst>
              <a:ext uri="{FF2B5EF4-FFF2-40B4-BE49-F238E27FC236}">
                <a16:creationId xmlns:a16="http://schemas.microsoft.com/office/drawing/2014/main" id="{CAC2D0F1-457E-4050-B38F-50F91BE55118}"/>
              </a:ext>
            </a:extLst>
          </p:cNvPr>
          <p:cNvSpPr txBox="1"/>
          <p:nvPr/>
        </p:nvSpPr>
        <p:spPr>
          <a:xfrm>
            <a:off x="3657600" y="5380673"/>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ɑːt</a:t>
            </a:r>
            <a:r>
              <a:rPr lang="en-US" sz="2800" b="0" i="0" dirty="0">
                <a:solidFill>
                  <a:srgbClr val="333333"/>
                </a:solidFill>
                <a:effectLst/>
                <a:latin typeface="Lucida Sans Unicode" panose="020B0602030504020204" pitchFamily="34" charset="0"/>
              </a:rPr>
              <a:t> </a:t>
            </a:r>
            <a:r>
              <a:rPr lang="en-US" sz="2800" b="0" i="0" dirty="0" err="1">
                <a:solidFill>
                  <a:srgbClr val="333333"/>
                </a:solidFill>
                <a:effectLst/>
                <a:latin typeface="Lucida Sans Unicode" panose="020B0602030504020204" pitchFamily="34" charset="0"/>
              </a:rPr>
              <a:t>ɡæləri</a:t>
            </a:r>
            <a:r>
              <a:rPr lang="en-US" sz="2800" b="0" i="0" dirty="0">
                <a:solidFill>
                  <a:srgbClr val="333333"/>
                </a:solidFill>
                <a:effectLst/>
                <a:latin typeface="Lucida Sans Unicode" panose="020B0602030504020204" pitchFamily="34" charset="0"/>
              </a:rPr>
              <a:t>/</a:t>
            </a:r>
            <a:endParaRPr lang="en-US" sz="2800" dirty="0"/>
          </a:p>
        </p:txBody>
      </p:sp>
      <p:sp>
        <p:nvSpPr>
          <p:cNvPr id="9" name="TextBox 8">
            <a:extLst>
              <a:ext uri="{FF2B5EF4-FFF2-40B4-BE49-F238E27FC236}">
                <a16:creationId xmlns:a16="http://schemas.microsoft.com/office/drawing/2014/main" id="{B69464BE-7F13-4CA0-9D01-D21CE97E965B}"/>
              </a:ext>
            </a:extLst>
          </p:cNvPr>
          <p:cNvSpPr txBox="1"/>
          <p:nvPr/>
        </p:nvSpPr>
        <p:spPr>
          <a:xfrm>
            <a:off x="381000" y="5903893"/>
            <a:ext cx="8763000" cy="954107"/>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 building where paintings and other works of art are shown to the public</a:t>
            </a:r>
            <a:endParaRPr lang="en-US" sz="2800" i="1" dirty="0">
              <a:latin typeface="Times New Roman" panose="02020603050405020304" pitchFamily="18" charset="0"/>
              <a:cs typeface="Times New Roman" panose="02020603050405020304" pitchFamily="18" charset="0"/>
            </a:endParaRPr>
          </a:p>
        </p:txBody>
      </p:sp>
      <p:pic>
        <p:nvPicPr>
          <p:cNvPr id="4098" name="Picture 2" descr="10 Influential Galleries in Ho Chi Minh City | Bliss Saigon Magazine">
            <a:extLst>
              <a:ext uri="{FF2B5EF4-FFF2-40B4-BE49-F238E27FC236}">
                <a16:creationId xmlns:a16="http://schemas.microsoft.com/office/drawing/2014/main" id="{FFAD1F16-D372-49E1-B844-572F042D6B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468" y="918060"/>
            <a:ext cx="7443332" cy="45020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841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657600" y="227518"/>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2552700" y="5400348"/>
            <a:ext cx="12573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bank</a:t>
            </a:r>
          </a:p>
        </p:txBody>
      </p:sp>
      <p:sp>
        <p:nvSpPr>
          <p:cNvPr id="10" name="TextBox 9">
            <a:extLst>
              <a:ext uri="{FF2B5EF4-FFF2-40B4-BE49-F238E27FC236}">
                <a16:creationId xmlns:a16="http://schemas.microsoft.com/office/drawing/2014/main" id="{CAC2D0F1-457E-4050-B38F-50F91BE55118}"/>
              </a:ext>
            </a:extLst>
          </p:cNvPr>
          <p:cNvSpPr txBox="1"/>
          <p:nvPr/>
        </p:nvSpPr>
        <p:spPr>
          <a:xfrm>
            <a:off x="3962400" y="5420022"/>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a:t>
            </a:r>
            <a:r>
              <a:rPr lang="en-US" sz="2800" b="0" i="0" dirty="0" err="1">
                <a:solidFill>
                  <a:srgbClr val="333333"/>
                </a:solidFill>
                <a:effectLst/>
                <a:latin typeface="Lucida Sans Unicode" panose="020B0602030504020204" pitchFamily="34" charset="0"/>
              </a:rPr>
              <a:t>bæŋk</a:t>
            </a:r>
            <a:r>
              <a:rPr lang="en-US" sz="2800" b="0" i="0" dirty="0">
                <a:solidFill>
                  <a:srgbClr val="333333"/>
                </a:solidFill>
                <a:effectLst/>
                <a:latin typeface="Lucida Sans Unicode" panose="020B0602030504020204" pitchFamily="34" charset="0"/>
              </a:rPr>
              <a:t>/</a:t>
            </a:r>
            <a:endParaRPr lang="en-US" sz="2800" b="1" dirty="0"/>
          </a:p>
        </p:txBody>
      </p:sp>
      <p:sp>
        <p:nvSpPr>
          <p:cNvPr id="9" name="TextBox 8">
            <a:extLst>
              <a:ext uri="{FF2B5EF4-FFF2-40B4-BE49-F238E27FC236}">
                <a16:creationId xmlns:a16="http://schemas.microsoft.com/office/drawing/2014/main" id="{B69464BE-7F13-4CA0-9D01-D21CE97E965B}"/>
              </a:ext>
            </a:extLst>
          </p:cNvPr>
          <p:cNvSpPr txBox="1"/>
          <p:nvPr/>
        </p:nvSpPr>
        <p:spPr>
          <a:xfrm>
            <a:off x="381000" y="5903893"/>
            <a:ext cx="8763000" cy="954107"/>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an organization that provides various financial services, for example keeping or lending money</a:t>
            </a:r>
            <a:endParaRPr lang="en-US" sz="2800" i="1" dirty="0">
              <a:latin typeface="Times New Roman" panose="02020603050405020304" pitchFamily="18" charset="0"/>
              <a:cs typeface="Times New Roman" panose="02020603050405020304" pitchFamily="18" charset="0"/>
            </a:endParaRPr>
          </a:p>
        </p:txBody>
      </p:sp>
      <p:pic>
        <p:nvPicPr>
          <p:cNvPr id="2050" name="Picture 2" descr="Vietcombank joins SWIFT GPI | Economy">
            <a:extLst>
              <a:ext uri="{FF2B5EF4-FFF2-40B4-BE49-F238E27FC236}">
                <a16:creationId xmlns:a16="http://schemas.microsoft.com/office/drawing/2014/main" id="{847A4ED5-840B-4D68-9666-858E8770EA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786227"/>
            <a:ext cx="7315200" cy="46598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0241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1371600" y="5592327"/>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Post office</a:t>
            </a:r>
          </a:p>
        </p:txBody>
      </p:sp>
      <p:sp>
        <p:nvSpPr>
          <p:cNvPr id="10" name="TextBox 9">
            <a:extLst>
              <a:ext uri="{FF2B5EF4-FFF2-40B4-BE49-F238E27FC236}">
                <a16:creationId xmlns:a16="http://schemas.microsoft.com/office/drawing/2014/main" id="{CAC2D0F1-457E-4050-B38F-50F91BE55118}"/>
              </a:ext>
            </a:extLst>
          </p:cNvPr>
          <p:cNvSpPr txBox="1"/>
          <p:nvPr/>
        </p:nvSpPr>
        <p:spPr>
          <a:xfrm>
            <a:off x="3200400" y="5629922"/>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pəʊst</a:t>
            </a:r>
            <a:r>
              <a:rPr lang="en-US" sz="2800" b="0" i="0" dirty="0">
                <a:solidFill>
                  <a:srgbClr val="333333"/>
                </a:solidFill>
                <a:effectLst/>
                <a:latin typeface="Lucida Sans Unicode" panose="020B0602030504020204" pitchFamily="34" charset="0"/>
              </a:rPr>
              <a:t> </a:t>
            </a:r>
            <a:r>
              <a:rPr lang="en-US" sz="2800" b="0" i="0" dirty="0" err="1">
                <a:solidFill>
                  <a:srgbClr val="333333"/>
                </a:solidFill>
                <a:effectLst/>
                <a:latin typeface="Lucida Sans Unicode" panose="020B0602030504020204" pitchFamily="34" charset="0"/>
              </a:rPr>
              <a:t>ɒfɪs</a:t>
            </a:r>
            <a:r>
              <a:rPr lang="en-US" sz="2800" b="0" i="0" dirty="0">
                <a:solidFill>
                  <a:srgbClr val="333333"/>
                </a:solidFill>
                <a:effectLst/>
                <a:latin typeface="Lucida Sans Unicode" panose="020B0602030504020204" pitchFamily="34" charset="0"/>
              </a:rPr>
              <a:t>/</a:t>
            </a:r>
            <a:endParaRPr lang="en-US" sz="2800" dirty="0"/>
          </a:p>
        </p:txBody>
      </p:sp>
      <p:sp>
        <p:nvSpPr>
          <p:cNvPr id="9" name="TextBox 8">
            <a:extLst>
              <a:ext uri="{FF2B5EF4-FFF2-40B4-BE49-F238E27FC236}">
                <a16:creationId xmlns:a16="http://schemas.microsoft.com/office/drawing/2014/main" id="{B69464BE-7F13-4CA0-9D01-D21CE97E965B}"/>
              </a:ext>
            </a:extLst>
          </p:cNvPr>
          <p:cNvSpPr txBox="1"/>
          <p:nvPr/>
        </p:nvSpPr>
        <p:spPr>
          <a:xfrm>
            <a:off x="533400" y="6084720"/>
            <a:ext cx="8763000" cy="523220"/>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 place where you can buy stamps, send letters, </a:t>
            </a:r>
            <a:r>
              <a:rPr lang="en-US" sz="2800" b="0" i="1" dirty="0" err="1">
                <a:solidFill>
                  <a:srgbClr val="333333"/>
                </a:solidFill>
                <a:effectLst/>
                <a:latin typeface="Times New Roman" panose="02020603050405020304" pitchFamily="18" charset="0"/>
                <a:cs typeface="Times New Roman" panose="02020603050405020304" pitchFamily="18" charset="0"/>
              </a:rPr>
              <a:t>etc</a:t>
            </a:r>
            <a:endParaRPr lang="en-US" sz="2800" i="1" dirty="0">
              <a:latin typeface="Times New Roman" panose="02020603050405020304" pitchFamily="18" charset="0"/>
              <a:cs typeface="Times New Roman" panose="02020603050405020304" pitchFamily="18" charset="0"/>
            </a:endParaRPr>
          </a:p>
        </p:txBody>
      </p:sp>
      <p:pic>
        <p:nvPicPr>
          <p:cNvPr id="3074" name="Picture 2" descr="Post Office Automation">
            <a:extLst>
              <a:ext uri="{FF2B5EF4-FFF2-40B4-BE49-F238E27FC236}">
                <a16:creationId xmlns:a16="http://schemas.microsoft.com/office/drawing/2014/main" id="{4A1FB200-54E5-472D-B3D1-838504DB06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700" y="996591"/>
            <a:ext cx="6972300" cy="45581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0859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1371600" y="5592327"/>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Bus stop</a:t>
            </a:r>
          </a:p>
        </p:txBody>
      </p:sp>
      <p:sp>
        <p:nvSpPr>
          <p:cNvPr id="10" name="TextBox 9">
            <a:extLst>
              <a:ext uri="{FF2B5EF4-FFF2-40B4-BE49-F238E27FC236}">
                <a16:creationId xmlns:a16="http://schemas.microsoft.com/office/drawing/2014/main" id="{CAC2D0F1-457E-4050-B38F-50F91BE55118}"/>
              </a:ext>
            </a:extLst>
          </p:cNvPr>
          <p:cNvSpPr txBox="1"/>
          <p:nvPr/>
        </p:nvSpPr>
        <p:spPr>
          <a:xfrm>
            <a:off x="3200400" y="5629922"/>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bʌs</a:t>
            </a:r>
            <a:r>
              <a:rPr lang="en-US" sz="2800" b="0" i="0" dirty="0">
                <a:solidFill>
                  <a:srgbClr val="333333"/>
                </a:solidFill>
                <a:effectLst/>
                <a:latin typeface="Lucida Sans Unicode" panose="020B0602030504020204" pitchFamily="34" charset="0"/>
              </a:rPr>
              <a:t> </a:t>
            </a:r>
            <a:r>
              <a:rPr lang="en-US" sz="2800" b="0" i="0" dirty="0" err="1">
                <a:solidFill>
                  <a:srgbClr val="333333"/>
                </a:solidFill>
                <a:effectLst/>
                <a:latin typeface="Lucida Sans Unicode" panose="020B0602030504020204" pitchFamily="34" charset="0"/>
              </a:rPr>
              <a:t>stɒp</a:t>
            </a:r>
            <a:r>
              <a:rPr lang="en-US" sz="2800" b="0" i="0" dirty="0">
                <a:solidFill>
                  <a:srgbClr val="333333"/>
                </a:solidFill>
                <a:effectLst/>
                <a:latin typeface="Lucida Sans Unicode" panose="020B0602030504020204" pitchFamily="34" charset="0"/>
              </a:rPr>
              <a:t>/</a:t>
            </a:r>
            <a:endParaRPr lang="en-US" sz="2800" dirty="0"/>
          </a:p>
        </p:txBody>
      </p:sp>
      <p:pic>
        <p:nvPicPr>
          <p:cNvPr id="10242" name="Picture 2" descr="HCM City to open free parking space for bus passengers - Society - Vietnam  News | Politics, Business, Economy, Society, Life, Sports - VietNam News">
            <a:extLst>
              <a:ext uri="{FF2B5EF4-FFF2-40B4-BE49-F238E27FC236}">
                <a16:creationId xmlns:a16="http://schemas.microsoft.com/office/drawing/2014/main" id="{0E2D4211-D64F-411D-890F-920EE0DA90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037724"/>
            <a:ext cx="7772400" cy="4639151"/>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55D77D2E-ED4C-4C80-B5F6-462348620EA7}"/>
              </a:ext>
            </a:extLst>
          </p:cNvPr>
          <p:cNvSpPr txBox="1"/>
          <p:nvPr/>
        </p:nvSpPr>
        <p:spPr>
          <a:xfrm>
            <a:off x="755374" y="5903893"/>
            <a:ext cx="8305800" cy="954107"/>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ea typeface="Source Sans Pro" panose="020B0503030403020204" pitchFamily="34" charset="0"/>
                <a:cs typeface="Times New Roman" panose="02020603050405020304" pitchFamily="18" charset="0"/>
              </a:rPr>
              <a:t>a place at the side of a road that is marked with a sign, where buses stop</a:t>
            </a:r>
            <a:endParaRPr lang="en-US" sz="2800" i="1" dirty="0">
              <a:latin typeface="Times New Roman" panose="02020603050405020304" pitchFamily="18" charset="0"/>
              <a:ea typeface="Source Sans Pro" panose="020B0503030403020204" pitchFamily="34" charset="0"/>
              <a:cs typeface="Times New Roman" panose="02020603050405020304" pitchFamily="18" charset="0"/>
            </a:endParaRPr>
          </a:p>
        </p:txBody>
      </p:sp>
    </p:spTree>
    <p:extLst>
      <p:ext uri="{BB962C8B-B14F-4D97-AF65-F5344CB8AC3E}">
        <p14:creationId xmlns:p14="http://schemas.microsoft.com/office/powerpoint/2010/main" val="4212138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1371600" y="5592327"/>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hospital</a:t>
            </a:r>
          </a:p>
        </p:txBody>
      </p:sp>
      <p:sp>
        <p:nvSpPr>
          <p:cNvPr id="10" name="TextBox 9">
            <a:extLst>
              <a:ext uri="{FF2B5EF4-FFF2-40B4-BE49-F238E27FC236}">
                <a16:creationId xmlns:a16="http://schemas.microsoft.com/office/drawing/2014/main" id="{CAC2D0F1-457E-4050-B38F-50F91BE55118}"/>
              </a:ext>
            </a:extLst>
          </p:cNvPr>
          <p:cNvSpPr txBox="1"/>
          <p:nvPr/>
        </p:nvSpPr>
        <p:spPr>
          <a:xfrm>
            <a:off x="3200400" y="5629922"/>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hɒspɪtl</a:t>
            </a:r>
            <a:r>
              <a:rPr lang="en-US" sz="2800" b="0" i="0" dirty="0">
                <a:solidFill>
                  <a:srgbClr val="333333"/>
                </a:solidFill>
                <a:effectLst/>
                <a:latin typeface="Lucida Sans Unicode" panose="020B0602030504020204" pitchFamily="34" charset="0"/>
              </a:rPr>
              <a:t>/</a:t>
            </a:r>
            <a:endParaRPr lang="en-US" sz="2800" dirty="0"/>
          </a:p>
        </p:txBody>
      </p:sp>
      <p:sp>
        <p:nvSpPr>
          <p:cNvPr id="9" name="TextBox 8">
            <a:extLst>
              <a:ext uri="{FF2B5EF4-FFF2-40B4-BE49-F238E27FC236}">
                <a16:creationId xmlns:a16="http://schemas.microsoft.com/office/drawing/2014/main" id="{B69464BE-7F13-4CA0-9D01-D21CE97E965B}"/>
              </a:ext>
            </a:extLst>
          </p:cNvPr>
          <p:cNvSpPr txBox="1"/>
          <p:nvPr/>
        </p:nvSpPr>
        <p:spPr>
          <a:xfrm>
            <a:off x="506896" y="5905865"/>
            <a:ext cx="8763000" cy="954107"/>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 large building where people who are ill or injured are given medical treatment and care</a:t>
            </a:r>
            <a:endParaRPr lang="en-US" sz="2800" i="1" dirty="0">
              <a:latin typeface="Times New Roman" panose="02020603050405020304" pitchFamily="18" charset="0"/>
              <a:cs typeface="Times New Roman" panose="02020603050405020304" pitchFamily="18" charset="0"/>
            </a:endParaRPr>
          </a:p>
        </p:txBody>
      </p:sp>
      <p:pic>
        <p:nvPicPr>
          <p:cNvPr id="9218" name="Picture 2" descr="Hospitals cautiously resume some surgeries | AAMC">
            <a:extLst>
              <a:ext uri="{FF2B5EF4-FFF2-40B4-BE49-F238E27FC236}">
                <a16:creationId xmlns:a16="http://schemas.microsoft.com/office/drawing/2014/main" id="{4E8C3CA8-1D53-4C35-A701-722564B183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166580"/>
            <a:ext cx="7865500" cy="4365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8183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1371600" y="5592327"/>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Parking lot</a:t>
            </a:r>
          </a:p>
        </p:txBody>
      </p:sp>
      <p:sp>
        <p:nvSpPr>
          <p:cNvPr id="10" name="TextBox 9">
            <a:extLst>
              <a:ext uri="{FF2B5EF4-FFF2-40B4-BE49-F238E27FC236}">
                <a16:creationId xmlns:a16="http://schemas.microsoft.com/office/drawing/2014/main" id="{CAC2D0F1-457E-4050-B38F-50F91BE55118}"/>
              </a:ext>
            </a:extLst>
          </p:cNvPr>
          <p:cNvSpPr txBox="1"/>
          <p:nvPr/>
        </p:nvSpPr>
        <p:spPr>
          <a:xfrm>
            <a:off x="3200400" y="5629922"/>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pɑːkɪŋ</a:t>
            </a:r>
            <a:r>
              <a:rPr lang="en-US" sz="2800" b="0" i="0" dirty="0">
                <a:solidFill>
                  <a:srgbClr val="333333"/>
                </a:solidFill>
                <a:effectLst/>
                <a:latin typeface="Lucida Sans Unicode" panose="020B0602030504020204" pitchFamily="34" charset="0"/>
              </a:rPr>
              <a:t> </a:t>
            </a:r>
            <a:r>
              <a:rPr lang="en-US" sz="2800" b="0" i="0" dirty="0" err="1">
                <a:solidFill>
                  <a:srgbClr val="333333"/>
                </a:solidFill>
                <a:effectLst/>
                <a:latin typeface="Lucida Sans Unicode" panose="020B0602030504020204" pitchFamily="34" charset="0"/>
              </a:rPr>
              <a:t>lɒt</a:t>
            </a:r>
            <a:r>
              <a:rPr lang="en-US" sz="2800" b="0" i="0" dirty="0">
                <a:solidFill>
                  <a:srgbClr val="333333"/>
                </a:solidFill>
                <a:effectLst/>
                <a:latin typeface="Lucida Sans Unicode" panose="020B0602030504020204" pitchFamily="34" charset="0"/>
              </a:rPr>
              <a:t>/</a:t>
            </a:r>
            <a:endParaRPr lang="en-US" sz="2800" dirty="0"/>
          </a:p>
        </p:txBody>
      </p:sp>
      <p:sp>
        <p:nvSpPr>
          <p:cNvPr id="9" name="TextBox 8">
            <a:extLst>
              <a:ext uri="{FF2B5EF4-FFF2-40B4-BE49-F238E27FC236}">
                <a16:creationId xmlns:a16="http://schemas.microsoft.com/office/drawing/2014/main" id="{B69464BE-7F13-4CA0-9D01-D21CE97E965B}"/>
              </a:ext>
            </a:extLst>
          </p:cNvPr>
          <p:cNvSpPr txBox="1"/>
          <p:nvPr/>
        </p:nvSpPr>
        <p:spPr>
          <a:xfrm>
            <a:off x="533400" y="6026740"/>
            <a:ext cx="8763000" cy="523220"/>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an area where people can leave their cars</a:t>
            </a:r>
            <a:endParaRPr lang="en-US" sz="2800" i="1" dirty="0">
              <a:latin typeface="Times New Roman" panose="02020603050405020304" pitchFamily="18" charset="0"/>
              <a:cs typeface="Times New Roman" panose="02020603050405020304" pitchFamily="18" charset="0"/>
            </a:endParaRPr>
          </a:p>
        </p:txBody>
      </p:sp>
      <p:pic>
        <p:nvPicPr>
          <p:cNvPr id="11266" name="Picture 2" descr="When hotel, casino and hospital parking lots become home - Marketplace">
            <a:extLst>
              <a:ext uri="{FF2B5EF4-FFF2-40B4-BE49-F238E27FC236}">
                <a16:creationId xmlns:a16="http://schemas.microsoft.com/office/drawing/2014/main" id="{6D2810D7-E096-457E-B04F-DE4DA2D7701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9400" y="1096936"/>
            <a:ext cx="8102600" cy="4400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1728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536713" y="5499454"/>
            <a:ext cx="53340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Tourist information (office)</a:t>
            </a:r>
          </a:p>
        </p:txBody>
      </p:sp>
      <p:sp>
        <p:nvSpPr>
          <p:cNvPr id="10" name="TextBox 9">
            <a:extLst>
              <a:ext uri="{FF2B5EF4-FFF2-40B4-BE49-F238E27FC236}">
                <a16:creationId xmlns:a16="http://schemas.microsoft.com/office/drawing/2014/main" id="{CAC2D0F1-457E-4050-B38F-50F91BE55118}"/>
              </a:ext>
            </a:extLst>
          </p:cNvPr>
          <p:cNvSpPr txBox="1"/>
          <p:nvPr/>
        </p:nvSpPr>
        <p:spPr>
          <a:xfrm>
            <a:off x="4724400" y="5516594"/>
            <a:ext cx="49911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/ˌ</a:t>
            </a:r>
            <a:r>
              <a:rPr lang="en-US" sz="2800" b="0" i="0" dirty="0" err="1">
                <a:solidFill>
                  <a:srgbClr val="333333"/>
                </a:solidFill>
                <a:effectLst/>
                <a:latin typeface="Lucida Sans Unicode" panose="020B0602030504020204" pitchFamily="34" charset="0"/>
              </a:rPr>
              <a:t>tʊərɪst</a:t>
            </a:r>
            <a:r>
              <a:rPr lang="en-US" sz="2800" b="0" i="0" dirty="0">
                <a:solidFill>
                  <a:srgbClr val="333333"/>
                </a:solidFill>
                <a:effectLst/>
                <a:latin typeface="Lucida Sans Unicode" panose="020B0602030504020204" pitchFamily="34" charset="0"/>
              </a:rPr>
              <a:t> ˌ</a:t>
            </a:r>
            <a:r>
              <a:rPr lang="en-US" sz="2800" b="0" i="0" dirty="0" err="1">
                <a:solidFill>
                  <a:srgbClr val="333333"/>
                </a:solidFill>
                <a:effectLst/>
                <a:latin typeface="Lucida Sans Unicode" panose="020B0602030504020204" pitchFamily="34" charset="0"/>
              </a:rPr>
              <a:t>ɪnfəˈmeɪʃn</a:t>
            </a:r>
            <a:r>
              <a:rPr lang="en-US" sz="2800" b="0" i="0" dirty="0">
                <a:solidFill>
                  <a:srgbClr val="333333"/>
                </a:solidFill>
                <a:effectLst/>
                <a:latin typeface="Lucida Sans Unicode" panose="020B0602030504020204" pitchFamily="34" charset="0"/>
              </a:rPr>
              <a:t> </a:t>
            </a:r>
            <a:r>
              <a:rPr lang="en-US" sz="2800" b="0" i="0" dirty="0" err="1">
                <a:solidFill>
                  <a:srgbClr val="333333"/>
                </a:solidFill>
                <a:effectLst/>
                <a:latin typeface="Lucida Sans Unicode" panose="020B0602030504020204" pitchFamily="34" charset="0"/>
              </a:rPr>
              <a:t>ɒfɪs</a:t>
            </a:r>
            <a:r>
              <a:rPr lang="en-US" sz="2800" b="0" i="0" dirty="0">
                <a:solidFill>
                  <a:srgbClr val="333333"/>
                </a:solidFill>
                <a:effectLst/>
                <a:latin typeface="Lucida Sans Unicode" panose="020B0602030504020204" pitchFamily="34" charset="0"/>
              </a:rPr>
              <a:t>/</a:t>
            </a:r>
            <a:endParaRPr lang="en-US" sz="2800" dirty="0"/>
          </a:p>
        </p:txBody>
      </p:sp>
      <p:sp>
        <p:nvSpPr>
          <p:cNvPr id="9" name="TextBox 8">
            <a:extLst>
              <a:ext uri="{FF2B5EF4-FFF2-40B4-BE49-F238E27FC236}">
                <a16:creationId xmlns:a16="http://schemas.microsoft.com/office/drawing/2014/main" id="{B69464BE-7F13-4CA0-9D01-D21CE97E965B}"/>
              </a:ext>
            </a:extLst>
          </p:cNvPr>
          <p:cNvSpPr txBox="1"/>
          <p:nvPr/>
        </p:nvSpPr>
        <p:spPr>
          <a:xfrm>
            <a:off x="506896" y="5901400"/>
            <a:ext cx="8763000" cy="1015663"/>
          </a:xfrm>
          <a:prstGeom prst="rect">
            <a:avLst/>
          </a:prstGeom>
          <a:noFill/>
        </p:spPr>
        <p:txBody>
          <a:bodyPr wrap="square">
            <a:spAutoFit/>
          </a:bodyPr>
          <a:lstStyle/>
          <a:p>
            <a:r>
              <a:rPr lang="en-US" sz="2000" b="0" i="1" dirty="0">
                <a:solidFill>
                  <a:srgbClr val="333333"/>
                </a:solidFill>
                <a:effectLst/>
                <a:latin typeface="Times New Roman" panose="02020603050405020304" pitchFamily="18" charset="0"/>
                <a:cs typeface="Times New Roman" panose="02020603050405020304" pitchFamily="18" charset="0"/>
              </a:rPr>
              <a:t>an office in many towns and cities where tourists can get information on interesting things to see and do in the local area, help with finding somewhere to stay, and advice on travel. Tourist offices often also sell </a:t>
            </a:r>
            <a:r>
              <a:rPr lang="en-US" sz="2000" b="0" i="1" u="none" strike="noStrike" dirty="0">
                <a:solidFill>
                  <a:srgbClr val="00860E"/>
                </a:solidFill>
                <a:effectLst/>
                <a:latin typeface="Times New Roman" panose="02020603050405020304" pitchFamily="18" charset="0"/>
                <a:cs typeface="Times New Roman" panose="02020603050405020304" pitchFamily="18" charset="0"/>
                <a:hlinkClick r:id="rId2" tooltip="postcards definition"/>
              </a:rPr>
              <a:t>postcards</a:t>
            </a:r>
            <a:r>
              <a:rPr lang="en-US" sz="2000" b="0" i="1" dirty="0">
                <a:solidFill>
                  <a:srgbClr val="333333"/>
                </a:solidFill>
                <a:effectLst/>
                <a:latin typeface="Times New Roman" panose="02020603050405020304" pitchFamily="18" charset="0"/>
                <a:cs typeface="Times New Roman" panose="02020603050405020304" pitchFamily="18" charset="0"/>
              </a:rPr>
              <a:t>, </a:t>
            </a:r>
            <a:r>
              <a:rPr lang="en-US" sz="2000" b="0" i="1" u="none" strike="noStrike" dirty="0">
                <a:solidFill>
                  <a:srgbClr val="00860E"/>
                </a:solidFill>
                <a:effectLst/>
                <a:latin typeface="Times New Roman" panose="02020603050405020304" pitchFamily="18" charset="0"/>
                <a:cs typeface="Times New Roman" panose="02020603050405020304" pitchFamily="18" charset="0"/>
                <a:hlinkClick r:id="rId3" tooltip="souvenirs definition"/>
              </a:rPr>
              <a:t>souvenirs</a:t>
            </a:r>
            <a:r>
              <a:rPr lang="en-US" sz="2000" b="0" i="1" dirty="0">
                <a:solidFill>
                  <a:srgbClr val="333333"/>
                </a:solidFill>
                <a:effectLst/>
                <a:latin typeface="Times New Roman" panose="02020603050405020304" pitchFamily="18" charset="0"/>
                <a:cs typeface="Times New Roman" panose="02020603050405020304" pitchFamily="18" charset="0"/>
              </a:rPr>
              <a:t>, etc.</a:t>
            </a:r>
            <a:endParaRPr lang="en-US" sz="2000" i="1" dirty="0">
              <a:latin typeface="Times New Roman" panose="02020603050405020304" pitchFamily="18" charset="0"/>
              <a:cs typeface="Times New Roman" panose="02020603050405020304" pitchFamily="18" charset="0"/>
            </a:endParaRPr>
          </a:p>
        </p:txBody>
      </p:sp>
      <p:pic>
        <p:nvPicPr>
          <p:cNvPr id="12290" name="Picture 2" descr="Moscow Tourist Information Offices">
            <a:extLst>
              <a:ext uri="{FF2B5EF4-FFF2-40B4-BE49-F238E27FC236}">
                <a16:creationId xmlns:a16="http://schemas.microsoft.com/office/drawing/2014/main" id="{5CEAE0EC-CF9C-4A4B-B5A3-A21FEF0311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956600"/>
            <a:ext cx="6858000" cy="4413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7247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9095B8-AEB5-48E6-A1D9-50A6DBAB6162}"/>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4" name="TextBox 3">
            <a:extLst>
              <a:ext uri="{FF2B5EF4-FFF2-40B4-BE49-F238E27FC236}">
                <a16:creationId xmlns:a16="http://schemas.microsoft.com/office/drawing/2014/main" id="{31619DC3-E4E8-4F52-93A5-E198030B2AC7}"/>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5" name="TextBox 4">
            <a:extLst>
              <a:ext uri="{FF2B5EF4-FFF2-40B4-BE49-F238E27FC236}">
                <a16:creationId xmlns:a16="http://schemas.microsoft.com/office/drawing/2014/main" id="{D89B8DBD-EE4F-49E8-A379-AAF6B54375BF}"/>
              </a:ext>
            </a:extLst>
          </p:cNvPr>
          <p:cNvSpPr txBox="1"/>
          <p:nvPr/>
        </p:nvSpPr>
        <p:spPr>
          <a:xfrm>
            <a:off x="1638300" y="5451172"/>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Greengrocer’s</a:t>
            </a:r>
          </a:p>
        </p:txBody>
      </p:sp>
      <p:sp>
        <p:nvSpPr>
          <p:cNvPr id="6" name="TextBox 5">
            <a:extLst>
              <a:ext uri="{FF2B5EF4-FFF2-40B4-BE49-F238E27FC236}">
                <a16:creationId xmlns:a16="http://schemas.microsoft.com/office/drawing/2014/main" id="{CA073D7F-D563-4FBE-9ABC-4E51138D865C}"/>
              </a:ext>
            </a:extLst>
          </p:cNvPr>
          <p:cNvSpPr txBox="1"/>
          <p:nvPr/>
        </p:nvSpPr>
        <p:spPr>
          <a:xfrm>
            <a:off x="4800600" y="5503637"/>
            <a:ext cx="3429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ɡriːnɡrəʊsə</a:t>
            </a:r>
            <a:r>
              <a:rPr lang="en-US" sz="2800" b="0" i="0" dirty="0">
                <a:solidFill>
                  <a:srgbClr val="333333"/>
                </a:solidFill>
                <a:effectLst/>
                <a:latin typeface="Lucida Sans Unicode" panose="020B0602030504020204" pitchFamily="34" charset="0"/>
              </a:rPr>
              <a:t>(r)/</a:t>
            </a:r>
            <a:endParaRPr lang="en-US" sz="2800" dirty="0"/>
          </a:p>
        </p:txBody>
      </p:sp>
      <p:pic>
        <p:nvPicPr>
          <p:cNvPr id="3074" name="Picture 2" descr="Greengrocer overview | Sectors Donut">
            <a:extLst>
              <a:ext uri="{FF2B5EF4-FFF2-40B4-BE49-F238E27FC236}">
                <a16:creationId xmlns:a16="http://schemas.microsoft.com/office/drawing/2014/main" id="{DFC40412-9B7F-4E5A-922D-7CD438E011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042651"/>
            <a:ext cx="7239000" cy="4388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59929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9095B8-AEB5-48E6-A1D9-50A6DBAB6162}"/>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4" name="TextBox 3">
            <a:extLst>
              <a:ext uri="{FF2B5EF4-FFF2-40B4-BE49-F238E27FC236}">
                <a16:creationId xmlns:a16="http://schemas.microsoft.com/office/drawing/2014/main" id="{31619DC3-E4E8-4F52-93A5-E198030B2AC7}"/>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5" name="TextBox 4">
            <a:extLst>
              <a:ext uri="{FF2B5EF4-FFF2-40B4-BE49-F238E27FC236}">
                <a16:creationId xmlns:a16="http://schemas.microsoft.com/office/drawing/2014/main" id="{D89B8DBD-EE4F-49E8-A379-AAF6B54375BF}"/>
              </a:ext>
            </a:extLst>
          </p:cNvPr>
          <p:cNvSpPr txBox="1"/>
          <p:nvPr/>
        </p:nvSpPr>
        <p:spPr>
          <a:xfrm>
            <a:off x="1638300" y="5451172"/>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florist’s</a:t>
            </a:r>
          </a:p>
        </p:txBody>
      </p:sp>
      <p:sp>
        <p:nvSpPr>
          <p:cNvPr id="6" name="TextBox 5">
            <a:extLst>
              <a:ext uri="{FF2B5EF4-FFF2-40B4-BE49-F238E27FC236}">
                <a16:creationId xmlns:a16="http://schemas.microsoft.com/office/drawing/2014/main" id="{CA073D7F-D563-4FBE-9ABC-4E51138D865C}"/>
              </a:ext>
            </a:extLst>
          </p:cNvPr>
          <p:cNvSpPr txBox="1"/>
          <p:nvPr/>
        </p:nvSpPr>
        <p:spPr>
          <a:xfrm>
            <a:off x="4800600" y="5503637"/>
            <a:ext cx="3429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flɒrɪst</a:t>
            </a:r>
            <a:r>
              <a:rPr lang="en-US" sz="2800" b="0" i="0" dirty="0">
                <a:solidFill>
                  <a:srgbClr val="333333"/>
                </a:solidFill>
                <a:effectLst/>
                <a:latin typeface="Lucida Sans Unicode" panose="020B0602030504020204" pitchFamily="34" charset="0"/>
              </a:rPr>
              <a:t>/</a:t>
            </a:r>
            <a:endParaRPr lang="en-US" sz="2800" dirty="0"/>
          </a:p>
        </p:txBody>
      </p:sp>
      <p:sp>
        <p:nvSpPr>
          <p:cNvPr id="8" name="TextBox 7">
            <a:extLst>
              <a:ext uri="{FF2B5EF4-FFF2-40B4-BE49-F238E27FC236}">
                <a16:creationId xmlns:a16="http://schemas.microsoft.com/office/drawing/2014/main" id="{E64351FF-5896-49F9-95F7-E1C030632C32}"/>
              </a:ext>
            </a:extLst>
          </p:cNvPr>
          <p:cNvSpPr txBox="1"/>
          <p:nvPr/>
        </p:nvSpPr>
        <p:spPr>
          <a:xfrm>
            <a:off x="1143000" y="6144258"/>
            <a:ext cx="6248400" cy="523220"/>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 shop that sells flowers and plants</a:t>
            </a:r>
            <a:endParaRPr lang="en-US" sz="2800" i="1" dirty="0">
              <a:latin typeface="Times New Roman" panose="02020603050405020304" pitchFamily="18" charset="0"/>
              <a:cs typeface="Times New Roman" panose="02020603050405020304" pitchFamily="18" charset="0"/>
            </a:endParaRPr>
          </a:p>
        </p:txBody>
      </p:sp>
      <p:pic>
        <p:nvPicPr>
          <p:cNvPr id="5122" name="Picture 2" descr="Florist legal issues | Business Law Donut">
            <a:extLst>
              <a:ext uri="{FF2B5EF4-FFF2-40B4-BE49-F238E27FC236}">
                <a16:creationId xmlns:a16="http://schemas.microsoft.com/office/drawing/2014/main" id="{8D78E393-504D-4185-94D7-189EF9401D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293" y="1090461"/>
            <a:ext cx="7085814" cy="4295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8301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2514600"/>
            <a:ext cx="7696200" cy="2246769"/>
          </a:xfrm>
          <a:prstGeom prst="rect">
            <a:avLst/>
          </a:prstGeom>
        </p:spPr>
        <p:txBody>
          <a:bodyPr wrap="square">
            <a:spAutoFit/>
          </a:bodyPr>
          <a:lstStyle/>
          <a:p>
            <a:r>
              <a:rPr lang="en-US" sz="2800" b="1" dirty="0">
                <a:latin typeface="Times New Roman" pitchFamily="18" charset="0"/>
                <a:cs typeface="Times New Roman" pitchFamily="18" charset="0"/>
                <a:hlinkClick r:id="rId2"/>
              </a:rPr>
              <a:t>https://www.helbling-ezone.com</a:t>
            </a:r>
            <a:endParaRPr lang="en-US" sz="2800" b="1" dirty="0">
              <a:latin typeface="Times New Roman" pitchFamily="18" charset="0"/>
              <a:cs typeface="Times New Roman" pitchFamily="18" charset="0"/>
            </a:endParaRPr>
          </a:p>
          <a:p>
            <a:endParaRPr lang="en-US" sz="2800" b="1" dirty="0">
              <a:latin typeface="Times New Roman" pitchFamily="18" charset="0"/>
              <a:cs typeface="Times New Roman" pitchFamily="18" charset="0"/>
            </a:endParaRPr>
          </a:p>
          <a:p>
            <a:r>
              <a:rPr lang="en-US" sz="2800" b="1" dirty="0">
                <a:latin typeface="Times New Roman" pitchFamily="18" charset="0"/>
                <a:cs typeface="Times New Roman" pitchFamily="18" charset="0"/>
              </a:rPr>
              <a:t>Course: ………………….</a:t>
            </a:r>
          </a:p>
          <a:p>
            <a:endParaRPr lang="en-US" sz="2800" b="1" dirty="0">
              <a:latin typeface="Times New Roman" pitchFamily="18" charset="0"/>
              <a:cs typeface="Times New Roman" pitchFamily="18" charset="0"/>
            </a:endParaRPr>
          </a:p>
          <a:p>
            <a:r>
              <a:rPr lang="en-US" sz="2800" b="1" dirty="0">
                <a:latin typeface="Times New Roman" pitchFamily="18" charset="0"/>
                <a:cs typeface="Times New Roman" pitchFamily="18" charset="0"/>
              </a:rPr>
              <a:t>Course ID: ………………….</a:t>
            </a:r>
            <a:endParaRPr lang="vi-VN" sz="2800" b="1" dirty="0">
              <a:latin typeface="Times New Roman" pitchFamily="18" charset="0"/>
              <a:cs typeface="Times New Roman" pitchFamily="18" charset="0"/>
            </a:endParaRPr>
          </a:p>
        </p:txBody>
      </p:sp>
      <p:sp>
        <p:nvSpPr>
          <p:cNvPr id="3" name="Title 1"/>
          <p:cNvSpPr txBox="1">
            <a:spLocks/>
          </p:cNvSpPr>
          <p:nvPr/>
        </p:nvSpPr>
        <p:spPr>
          <a:xfrm>
            <a:off x="457200" y="676492"/>
            <a:ext cx="8229600" cy="889144"/>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solidFill>
                  <a:srgbClr val="FF0000"/>
                </a:solidFill>
                <a:latin typeface="Times New Roman" pitchFamily="18" charset="0"/>
                <a:cs typeface="Times New Roman" pitchFamily="18" charset="0"/>
              </a:rPr>
              <a:t>ONLINE ASSIGNMENTS</a:t>
            </a:r>
          </a:p>
        </p:txBody>
      </p:sp>
    </p:spTree>
    <p:extLst>
      <p:ext uri="{BB962C8B-B14F-4D97-AF65-F5344CB8AC3E}">
        <p14:creationId xmlns:p14="http://schemas.microsoft.com/office/powerpoint/2010/main" val="27040680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9095B8-AEB5-48E6-A1D9-50A6DBAB6162}"/>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4" name="TextBox 3">
            <a:extLst>
              <a:ext uri="{FF2B5EF4-FFF2-40B4-BE49-F238E27FC236}">
                <a16:creationId xmlns:a16="http://schemas.microsoft.com/office/drawing/2014/main" id="{31619DC3-E4E8-4F52-93A5-E198030B2AC7}"/>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5" name="TextBox 4">
            <a:extLst>
              <a:ext uri="{FF2B5EF4-FFF2-40B4-BE49-F238E27FC236}">
                <a16:creationId xmlns:a16="http://schemas.microsoft.com/office/drawing/2014/main" id="{D89B8DBD-EE4F-49E8-A379-AAF6B54375BF}"/>
              </a:ext>
            </a:extLst>
          </p:cNvPr>
          <p:cNvSpPr txBox="1"/>
          <p:nvPr/>
        </p:nvSpPr>
        <p:spPr>
          <a:xfrm>
            <a:off x="1638300" y="5451172"/>
            <a:ext cx="34290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Department store</a:t>
            </a:r>
          </a:p>
        </p:txBody>
      </p:sp>
      <p:sp>
        <p:nvSpPr>
          <p:cNvPr id="6" name="TextBox 5">
            <a:extLst>
              <a:ext uri="{FF2B5EF4-FFF2-40B4-BE49-F238E27FC236}">
                <a16:creationId xmlns:a16="http://schemas.microsoft.com/office/drawing/2014/main" id="{CA073D7F-D563-4FBE-9ABC-4E51138D865C}"/>
              </a:ext>
            </a:extLst>
          </p:cNvPr>
          <p:cNvSpPr txBox="1"/>
          <p:nvPr/>
        </p:nvSpPr>
        <p:spPr>
          <a:xfrm>
            <a:off x="5257800" y="5442448"/>
            <a:ext cx="38862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a:t>
            </a:r>
            <a:r>
              <a:rPr lang="en-US" sz="2800" b="0" i="0" dirty="0" err="1">
                <a:solidFill>
                  <a:srgbClr val="333333"/>
                </a:solidFill>
                <a:effectLst/>
                <a:latin typeface="Lucida Sans Unicode" panose="020B0602030504020204" pitchFamily="34" charset="0"/>
              </a:rPr>
              <a:t>dɪˈpɑːtmənt</a:t>
            </a:r>
            <a:r>
              <a:rPr lang="en-US" sz="2800" b="0" i="0" dirty="0">
                <a:solidFill>
                  <a:srgbClr val="333333"/>
                </a:solidFill>
                <a:effectLst/>
                <a:latin typeface="Lucida Sans Unicode" panose="020B0602030504020204" pitchFamily="34" charset="0"/>
              </a:rPr>
              <a:t> </a:t>
            </a:r>
            <a:r>
              <a:rPr lang="en-US" sz="2800" b="0" i="0" dirty="0" err="1">
                <a:solidFill>
                  <a:srgbClr val="333333"/>
                </a:solidFill>
                <a:effectLst/>
                <a:latin typeface="Lucida Sans Unicode" panose="020B0602030504020204" pitchFamily="34" charset="0"/>
              </a:rPr>
              <a:t>stɔ</a:t>
            </a:r>
            <a:r>
              <a:rPr lang="en-US" sz="2800" b="0" i="0" dirty="0">
                <a:solidFill>
                  <a:srgbClr val="333333"/>
                </a:solidFill>
                <a:effectLst/>
                <a:latin typeface="Lucida Sans Unicode" panose="020B0602030504020204" pitchFamily="34" charset="0"/>
              </a:rPr>
              <a:t>ː(r)/</a:t>
            </a:r>
            <a:endParaRPr lang="en-US" sz="2800" dirty="0"/>
          </a:p>
        </p:txBody>
      </p:sp>
      <p:sp>
        <p:nvSpPr>
          <p:cNvPr id="8" name="TextBox 7">
            <a:extLst>
              <a:ext uri="{FF2B5EF4-FFF2-40B4-BE49-F238E27FC236}">
                <a16:creationId xmlns:a16="http://schemas.microsoft.com/office/drawing/2014/main" id="{E64351FF-5896-49F9-95F7-E1C030632C32}"/>
              </a:ext>
            </a:extLst>
          </p:cNvPr>
          <p:cNvSpPr txBox="1"/>
          <p:nvPr/>
        </p:nvSpPr>
        <p:spPr>
          <a:xfrm>
            <a:off x="1113183" y="5952416"/>
            <a:ext cx="8001000" cy="954107"/>
          </a:xfrm>
          <a:prstGeom prst="rect">
            <a:avLst/>
          </a:prstGeom>
          <a:noFill/>
        </p:spPr>
        <p:txBody>
          <a:bodyPr wrap="square">
            <a:spAutoFit/>
          </a:bodyPr>
          <a:lstStyle/>
          <a:p>
            <a:r>
              <a:rPr lang="en-US" sz="2800" b="0" i="1" u="none" strike="noStrike" dirty="0">
                <a:solidFill>
                  <a:srgbClr val="4577BF"/>
                </a:solidFill>
                <a:effectLst/>
                <a:latin typeface="Times New Roman" panose="02020603050405020304" pitchFamily="18" charset="0"/>
                <a:cs typeface="Times New Roman" panose="02020603050405020304" pitchFamily="18" charset="0"/>
              </a:rPr>
              <a:t>​</a:t>
            </a:r>
            <a:r>
              <a:rPr lang="en-US" sz="2800" b="0" i="1" dirty="0">
                <a:solidFill>
                  <a:srgbClr val="333333"/>
                </a:solidFill>
                <a:effectLst/>
                <a:latin typeface="Times New Roman" panose="02020603050405020304" pitchFamily="18" charset="0"/>
                <a:cs typeface="Times New Roman" panose="02020603050405020304" pitchFamily="18" charset="0"/>
              </a:rPr>
              <a:t>a large shop that is divided into several parts, each part selling a different type of goods</a:t>
            </a:r>
            <a:endParaRPr lang="en-US" sz="2800" i="1" dirty="0">
              <a:latin typeface="Times New Roman" panose="02020603050405020304" pitchFamily="18" charset="0"/>
              <a:cs typeface="Times New Roman" panose="02020603050405020304" pitchFamily="18" charset="0"/>
            </a:endParaRPr>
          </a:p>
        </p:txBody>
      </p:sp>
      <p:pic>
        <p:nvPicPr>
          <p:cNvPr id="8196" name="Picture 4" descr="Japanese Department Stores">
            <a:extLst>
              <a:ext uri="{FF2B5EF4-FFF2-40B4-BE49-F238E27FC236}">
                <a16:creationId xmlns:a16="http://schemas.microsoft.com/office/drawing/2014/main" id="{977D8D5A-8ADC-40E9-A4C6-349956729F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4659" y="1165089"/>
            <a:ext cx="7171267" cy="4033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04656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9095B8-AEB5-48E6-A1D9-50A6DBAB6162}"/>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4" name="TextBox 3">
            <a:extLst>
              <a:ext uri="{FF2B5EF4-FFF2-40B4-BE49-F238E27FC236}">
                <a16:creationId xmlns:a16="http://schemas.microsoft.com/office/drawing/2014/main" id="{31619DC3-E4E8-4F52-93A5-E198030B2AC7}"/>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5" name="TextBox 4">
            <a:extLst>
              <a:ext uri="{FF2B5EF4-FFF2-40B4-BE49-F238E27FC236}">
                <a16:creationId xmlns:a16="http://schemas.microsoft.com/office/drawing/2014/main" id="{D89B8DBD-EE4F-49E8-A379-AAF6B54375BF}"/>
              </a:ext>
            </a:extLst>
          </p:cNvPr>
          <p:cNvSpPr txBox="1"/>
          <p:nvPr/>
        </p:nvSpPr>
        <p:spPr>
          <a:xfrm>
            <a:off x="1638300" y="5451172"/>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butcher’s</a:t>
            </a:r>
          </a:p>
        </p:txBody>
      </p:sp>
      <p:sp>
        <p:nvSpPr>
          <p:cNvPr id="6" name="TextBox 5">
            <a:extLst>
              <a:ext uri="{FF2B5EF4-FFF2-40B4-BE49-F238E27FC236}">
                <a16:creationId xmlns:a16="http://schemas.microsoft.com/office/drawing/2014/main" id="{CA073D7F-D563-4FBE-9ABC-4E51138D865C}"/>
              </a:ext>
            </a:extLst>
          </p:cNvPr>
          <p:cNvSpPr txBox="1"/>
          <p:nvPr/>
        </p:nvSpPr>
        <p:spPr>
          <a:xfrm>
            <a:off x="4800600" y="5503637"/>
            <a:ext cx="3429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bʊtʃə</a:t>
            </a:r>
            <a:r>
              <a:rPr lang="en-US" sz="2800" b="0" i="0" dirty="0">
                <a:solidFill>
                  <a:srgbClr val="333333"/>
                </a:solidFill>
                <a:effectLst/>
                <a:latin typeface="Lucida Sans Unicode" panose="020B0602030504020204" pitchFamily="34" charset="0"/>
              </a:rPr>
              <a:t>(r)/</a:t>
            </a:r>
            <a:endParaRPr lang="en-US" sz="2800" dirty="0"/>
          </a:p>
        </p:txBody>
      </p:sp>
      <p:sp>
        <p:nvSpPr>
          <p:cNvPr id="8" name="TextBox 7">
            <a:extLst>
              <a:ext uri="{FF2B5EF4-FFF2-40B4-BE49-F238E27FC236}">
                <a16:creationId xmlns:a16="http://schemas.microsoft.com/office/drawing/2014/main" id="{E64351FF-5896-49F9-95F7-E1C030632C32}"/>
              </a:ext>
            </a:extLst>
          </p:cNvPr>
          <p:cNvSpPr txBox="1"/>
          <p:nvPr/>
        </p:nvSpPr>
        <p:spPr>
          <a:xfrm>
            <a:off x="1447800" y="6058728"/>
            <a:ext cx="6248400" cy="523220"/>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 shop that sells meat</a:t>
            </a:r>
            <a:endParaRPr lang="en-US" sz="2800" i="1" dirty="0">
              <a:latin typeface="Times New Roman" panose="02020603050405020304" pitchFamily="18" charset="0"/>
              <a:cs typeface="Times New Roman" panose="02020603050405020304" pitchFamily="18" charset="0"/>
            </a:endParaRPr>
          </a:p>
        </p:txBody>
      </p:sp>
      <p:pic>
        <p:nvPicPr>
          <p:cNvPr id="9218" name="Picture 2" descr="Butchers' Week (12th Mar - 18th Mar) | Days Of The Year">
            <a:extLst>
              <a:ext uri="{FF2B5EF4-FFF2-40B4-BE49-F238E27FC236}">
                <a16:creationId xmlns:a16="http://schemas.microsoft.com/office/drawing/2014/main" id="{CD699776-B2BB-46F2-860E-13B64855458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02122" y="1182807"/>
            <a:ext cx="6346478" cy="4236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4336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9095B8-AEB5-48E6-A1D9-50A6DBAB6162}"/>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4" name="TextBox 3">
            <a:extLst>
              <a:ext uri="{FF2B5EF4-FFF2-40B4-BE49-F238E27FC236}">
                <a16:creationId xmlns:a16="http://schemas.microsoft.com/office/drawing/2014/main" id="{31619DC3-E4E8-4F52-93A5-E198030B2AC7}"/>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5" name="TextBox 4">
            <a:extLst>
              <a:ext uri="{FF2B5EF4-FFF2-40B4-BE49-F238E27FC236}">
                <a16:creationId xmlns:a16="http://schemas.microsoft.com/office/drawing/2014/main" id="{D89B8DBD-EE4F-49E8-A379-AAF6B54375BF}"/>
              </a:ext>
            </a:extLst>
          </p:cNvPr>
          <p:cNvSpPr txBox="1"/>
          <p:nvPr/>
        </p:nvSpPr>
        <p:spPr>
          <a:xfrm>
            <a:off x="1638300" y="5451172"/>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library</a:t>
            </a:r>
          </a:p>
        </p:txBody>
      </p:sp>
      <p:sp>
        <p:nvSpPr>
          <p:cNvPr id="6" name="TextBox 5">
            <a:extLst>
              <a:ext uri="{FF2B5EF4-FFF2-40B4-BE49-F238E27FC236}">
                <a16:creationId xmlns:a16="http://schemas.microsoft.com/office/drawing/2014/main" id="{CA073D7F-D563-4FBE-9ABC-4E51138D865C}"/>
              </a:ext>
            </a:extLst>
          </p:cNvPr>
          <p:cNvSpPr txBox="1"/>
          <p:nvPr/>
        </p:nvSpPr>
        <p:spPr>
          <a:xfrm>
            <a:off x="4800600" y="5503637"/>
            <a:ext cx="3429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laɪbrəri</a:t>
            </a:r>
            <a:r>
              <a:rPr lang="en-US" sz="2800" b="0" i="0" dirty="0">
                <a:solidFill>
                  <a:srgbClr val="333333"/>
                </a:solidFill>
                <a:effectLst/>
                <a:latin typeface="Lucida Sans Unicode" panose="020B0602030504020204" pitchFamily="34" charset="0"/>
              </a:rPr>
              <a:t>/</a:t>
            </a:r>
            <a:endParaRPr lang="en-US" sz="2800" dirty="0"/>
          </a:p>
        </p:txBody>
      </p:sp>
      <p:sp>
        <p:nvSpPr>
          <p:cNvPr id="8" name="TextBox 7">
            <a:extLst>
              <a:ext uri="{FF2B5EF4-FFF2-40B4-BE49-F238E27FC236}">
                <a16:creationId xmlns:a16="http://schemas.microsoft.com/office/drawing/2014/main" id="{E64351FF-5896-49F9-95F7-E1C030632C32}"/>
              </a:ext>
            </a:extLst>
          </p:cNvPr>
          <p:cNvSpPr txBox="1"/>
          <p:nvPr/>
        </p:nvSpPr>
        <p:spPr>
          <a:xfrm>
            <a:off x="228600" y="5788595"/>
            <a:ext cx="8763000" cy="1200329"/>
          </a:xfrm>
          <a:prstGeom prst="rect">
            <a:avLst/>
          </a:prstGeom>
          <a:noFill/>
        </p:spPr>
        <p:txBody>
          <a:bodyPr wrap="square">
            <a:spAutoFit/>
          </a:bodyPr>
          <a:lstStyle/>
          <a:p>
            <a:r>
              <a:rPr lang="en-US" sz="2400" b="0" i="1" dirty="0">
                <a:solidFill>
                  <a:srgbClr val="333333"/>
                </a:solidFill>
                <a:effectLst/>
                <a:latin typeface="Times New Roman" panose="02020603050405020304" pitchFamily="18" charset="0"/>
                <a:cs typeface="Times New Roman" panose="02020603050405020304" pitchFamily="18" charset="0"/>
              </a:rPr>
              <a:t> a building in which collections of books, newspapers, etc. and sometimes films and recorded music are kept for people to read, study or borrow</a:t>
            </a:r>
            <a:endParaRPr lang="en-US" sz="2400" i="1" dirty="0">
              <a:latin typeface="Times New Roman" panose="02020603050405020304" pitchFamily="18" charset="0"/>
              <a:cs typeface="Times New Roman" panose="02020603050405020304" pitchFamily="18" charset="0"/>
            </a:endParaRPr>
          </a:p>
        </p:txBody>
      </p:sp>
      <p:pic>
        <p:nvPicPr>
          <p:cNvPr id="11266" name="Picture 2" descr="Research in Language and Literature | David S. Hogsette, PhD Research in  Language and Literature %">
            <a:extLst>
              <a:ext uri="{FF2B5EF4-FFF2-40B4-BE49-F238E27FC236}">
                <a16:creationId xmlns:a16="http://schemas.microsoft.com/office/drawing/2014/main" id="{AD085C49-28D1-479D-8176-951FE1D7A7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678" y="1079775"/>
            <a:ext cx="8365067" cy="4423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52899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9095B8-AEB5-48E6-A1D9-50A6DBAB6162}"/>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4" name="TextBox 3">
            <a:extLst>
              <a:ext uri="{FF2B5EF4-FFF2-40B4-BE49-F238E27FC236}">
                <a16:creationId xmlns:a16="http://schemas.microsoft.com/office/drawing/2014/main" id="{31619DC3-E4E8-4F52-93A5-E198030B2AC7}"/>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5" name="TextBox 4">
            <a:extLst>
              <a:ext uri="{FF2B5EF4-FFF2-40B4-BE49-F238E27FC236}">
                <a16:creationId xmlns:a16="http://schemas.microsoft.com/office/drawing/2014/main" id="{D89B8DBD-EE4F-49E8-A379-AAF6B54375BF}"/>
              </a:ext>
            </a:extLst>
          </p:cNvPr>
          <p:cNvSpPr txBox="1"/>
          <p:nvPr/>
        </p:nvSpPr>
        <p:spPr>
          <a:xfrm>
            <a:off x="1638300" y="5451172"/>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chemist’s</a:t>
            </a:r>
          </a:p>
        </p:txBody>
      </p:sp>
      <p:sp>
        <p:nvSpPr>
          <p:cNvPr id="6" name="TextBox 5">
            <a:extLst>
              <a:ext uri="{FF2B5EF4-FFF2-40B4-BE49-F238E27FC236}">
                <a16:creationId xmlns:a16="http://schemas.microsoft.com/office/drawing/2014/main" id="{CA073D7F-D563-4FBE-9ABC-4E51138D865C}"/>
              </a:ext>
            </a:extLst>
          </p:cNvPr>
          <p:cNvSpPr txBox="1"/>
          <p:nvPr/>
        </p:nvSpPr>
        <p:spPr>
          <a:xfrm>
            <a:off x="4800600" y="5503637"/>
            <a:ext cx="3429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kemɪst</a:t>
            </a:r>
            <a:r>
              <a:rPr lang="en-US" sz="2800" b="0" i="0" dirty="0">
                <a:solidFill>
                  <a:srgbClr val="333333"/>
                </a:solidFill>
                <a:effectLst/>
                <a:latin typeface="Lucida Sans Unicode" panose="020B0602030504020204" pitchFamily="34" charset="0"/>
              </a:rPr>
              <a:t>/</a:t>
            </a:r>
            <a:endParaRPr lang="en-US" sz="2800" dirty="0"/>
          </a:p>
        </p:txBody>
      </p:sp>
      <p:sp>
        <p:nvSpPr>
          <p:cNvPr id="8" name="TextBox 7">
            <a:extLst>
              <a:ext uri="{FF2B5EF4-FFF2-40B4-BE49-F238E27FC236}">
                <a16:creationId xmlns:a16="http://schemas.microsoft.com/office/drawing/2014/main" id="{E64351FF-5896-49F9-95F7-E1C030632C32}"/>
              </a:ext>
            </a:extLst>
          </p:cNvPr>
          <p:cNvSpPr txBox="1"/>
          <p:nvPr/>
        </p:nvSpPr>
        <p:spPr>
          <a:xfrm>
            <a:off x="0" y="6058728"/>
            <a:ext cx="9601200" cy="523220"/>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 shop that sells medicines and usually also soap, </a:t>
            </a:r>
            <a:r>
              <a:rPr lang="en-US" sz="2800" b="0" i="1" u="sng" dirty="0">
                <a:solidFill>
                  <a:srgbClr val="00860E"/>
                </a:solidFill>
                <a:effectLst/>
                <a:latin typeface="Times New Roman" panose="02020603050405020304" pitchFamily="18" charset="0"/>
                <a:cs typeface="Times New Roman" panose="02020603050405020304" pitchFamily="18" charset="0"/>
                <a:hlinkClick r:id="rId2" tooltip="make-up definition"/>
              </a:rPr>
              <a:t>make-up</a:t>
            </a:r>
            <a:r>
              <a:rPr lang="en-US" sz="2800" b="0" i="1" dirty="0">
                <a:solidFill>
                  <a:srgbClr val="333333"/>
                </a:solidFill>
                <a:effectLst/>
                <a:latin typeface="Times New Roman" panose="02020603050405020304" pitchFamily="18" charset="0"/>
                <a:cs typeface="Times New Roman" panose="02020603050405020304" pitchFamily="18" charset="0"/>
              </a:rPr>
              <a:t>, etc.</a:t>
            </a:r>
            <a:endParaRPr lang="en-US" sz="2800" i="1" dirty="0">
              <a:latin typeface="Times New Roman" panose="02020603050405020304" pitchFamily="18" charset="0"/>
              <a:cs typeface="Times New Roman" panose="02020603050405020304" pitchFamily="18" charset="0"/>
            </a:endParaRPr>
          </a:p>
        </p:txBody>
      </p:sp>
      <p:pic>
        <p:nvPicPr>
          <p:cNvPr id="10242" name="Picture 2" descr="Chemist's definition and meaning | Collins English Dictionary">
            <a:extLst>
              <a:ext uri="{FF2B5EF4-FFF2-40B4-BE49-F238E27FC236}">
                <a16:creationId xmlns:a16="http://schemas.microsoft.com/office/drawing/2014/main" id="{F8995DB8-DE2B-4E64-8243-93CF4F0834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910594"/>
            <a:ext cx="7543800" cy="4540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3835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9E7C7B1-EF88-4B9F-91C7-A83F2708E3BD}"/>
              </a:ext>
            </a:extLst>
          </p:cNvPr>
          <p:cNvSpPr txBox="1"/>
          <p:nvPr/>
        </p:nvSpPr>
        <p:spPr>
          <a:xfrm>
            <a:off x="381000" y="1682234"/>
            <a:ext cx="8458200" cy="584775"/>
          </a:xfrm>
          <a:prstGeom prst="rect">
            <a:avLst/>
          </a:prstGeom>
          <a:noFill/>
        </p:spPr>
        <p:txBody>
          <a:bodyPr wrap="square">
            <a:spAutoFit/>
          </a:bodyPr>
          <a:lstStyle/>
          <a:p>
            <a:r>
              <a:rPr lang="en-US" sz="3200" dirty="0">
                <a:solidFill>
                  <a:srgbClr val="00B050"/>
                </a:solidFill>
                <a:latin typeface="Times New Roman" panose="02020603050405020304" pitchFamily="18" charset="0"/>
                <a:cs typeface="Times New Roman" panose="02020603050405020304" pitchFamily="18" charset="0"/>
              </a:rPr>
              <a:t>https://www.youtube.com/watch?v=EfD2k9beP-4</a:t>
            </a:r>
          </a:p>
        </p:txBody>
      </p:sp>
      <p:sp>
        <p:nvSpPr>
          <p:cNvPr id="7" name="TextBox 6">
            <a:extLst>
              <a:ext uri="{FF2B5EF4-FFF2-40B4-BE49-F238E27FC236}">
                <a16:creationId xmlns:a16="http://schemas.microsoft.com/office/drawing/2014/main" id="{C4474401-DB29-45F0-A9C8-725E977840BF}"/>
              </a:ext>
            </a:extLst>
          </p:cNvPr>
          <p:cNvSpPr txBox="1"/>
          <p:nvPr/>
        </p:nvSpPr>
        <p:spPr>
          <a:xfrm>
            <a:off x="3162300" y="30480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37369D67-ECF9-4BDB-BBC4-E5ABA62DE37F}"/>
              </a:ext>
            </a:extLst>
          </p:cNvPr>
          <p:cNvSpPr txBox="1"/>
          <p:nvPr/>
        </p:nvSpPr>
        <p:spPr>
          <a:xfrm>
            <a:off x="381000" y="1219200"/>
            <a:ext cx="2895600" cy="553998"/>
          </a:xfrm>
          <a:prstGeom prst="rect">
            <a:avLst/>
          </a:prstGeom>
          <a:noFill/>
        </p:spPr>
        <p:txBody>
          <a:bodyPr wrap="square" rtlCol="0">
            <a:spAutoFit/>
          </a:bodyPr>
          <a:lstStyle/>
          <a:p>
            <a:r>
              <a:rPr lang="en-US" sz="3000" dirty="0">
                <a:latin typeface="Times New Roman" panose="02020603050405020304" pitchFamily="18" charset="0"/>
                <a:cs typeface="Times New Roman" panose="02020603050405020304" pitchFamily="18" charset="0"/>
              </a:rPr>
              <a:t>Videos </a:t>
            </a:r>
          </a:p>
        </p:txBody>
      </p:sp>
    </p:spTree>
    <p:extLst>
      <p:ext uri="{BB962C8B-B14F-4D97-AF65-F5344CB8AC3E}">
        <p14:creationId xmlns:p14="http://schemas.microsoft.com/office/powerpoint/2010/main" val="9923203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33600" y="37523"/>
            <a:ext cx="5334000" cy="584775"/>
          </a:xfrm>
          <a:prstGeom prst="rect">
            <a:avLst/>
          </a:prstGeom>
          <a:noFill/>
        </p:spPr>
        <p:txBody>
          <a:bodyPr wrap="square" rtlCol="0">
            <a:spAutoFit/>
          </a:bodyPr>
          <a:lstStyle/>
          <a:p>
            <a:pPr algn="ctr"/>
            <a:r>
              <a:rPr lang="en-US" sz="3200" b="1" dirty="0">
                <a:solidFill>
                  <a:srgbClr val="FF0000"/>
                </a:solidFill>
                <a:latin typeface="Times New Roman" pitchFamily="18" charset="0"/>
                <a:cs typeface="Times New Roman" pitchFamily="18" charset="0"/>
              </a:rPr>
              <a:t>Where’s the bank?</a:t>
            </a:r>
          </a:p>
        </p:txBody>
      </p:sp>
      <p:pic>
        <p:nvPicPr>
          <p:cNvPr id="2253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22298"/>
            <a:ext cx="8991600" cy="6064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Track 30">
            <a:hlinkClick r:id="" action="ppaction://media"/>
            <a:extLst>
              <a:ext uri="{FF2B5EF4-FFF2-40B4-BE49-F238E27FC236}">
                <a16:creationId xmlns:a16="http://schemas.microsoft.com/office/drawing/2014/main" id="{062C2598-9C2C-45C3-A48F-A19C53A563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96150" y="620664"/>
            <a:ext cx="609600" cy="609600"/>
          </a:xfrm>
          <a:prstGeom prst="rect">
            <a:avLst/>
          </a:prstGeom>
        </p:spPr>
      </p:pic>
    </p:spTree>
    <p:extLst>
      <p:ext uri="{BB962C8B-B14F-4D97-AF65-F5344CB8AC3E}">
        <p14:creationId xmlns:p14="http://schemas.microsoft.com/office/powerpoint/2010/main" val="3617249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22532"/>
                                        </p:tgtEl>
                                        <p:attrNameLst>
                                          <p:attrName>style.visibility</p:attrName>
                                        </p:attrNameLst>
                                      </p:cBhvr>
                                      <p:to>
                                        <p:strVal val="visible"/>
                                      </p:to>
                                    </p:set>
                                    <p:animEffect transition="in" filter="barn(inVertical)">
                                      <p:cBhvr>
                                        <p:cTn id="14" dur="500"/>
                                        <p:tgtEl>
                                          <p:spTgt spid="22532"/>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451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7D466BE-0503-4F22-873E-5673D7E852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 y="622298"/>
            <a:ext cx="8915400" cy="6064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1998918A-F55D-4AAE-AA9C-121F9934B1AA}"/>
              </a:ext>
            </a:extLst>
          </p:cNvPr>
          <p:cNvSpPr txBox="1"/>
          <p:nvPr/>
        </p:nvSpPr>
        <p:spPr>
          <a:xfrm>
            <a:off x="2133600" y="37523"/>
            <a:ext cx="5334000" cy="584775"/>
          </a:xfrm>
          <a:prstGeom prst="rect">
            <a:avLst/>
          </a:prstGeom>
          <a:noFill/>
        </p:spPr>
        <p:txBody>
          <a:bodyPr wrap="square" rtlCol="0">
            <a:spAutoFit/>
          </a:bodyPr>
          <a:lstStyle/>
          <a:p>
            <a:pPr algn="ctr"/>
            <a:r>
              <a:rPr lang="en-US" sz="3200" b="1" dirty="0">
                <a:solidFill>
                  <a:srgbClr val="FF0000"/>
                </a:solidFill>
                <a:latin typeface="Times New Roman" pitchFamily="18" charset="0"/>
                <a:cs typeface="Times New Roman" pitchFamily="18" charset="0"/>
              </a:rPr>
              <a:t>Where’s the bank?</a:t>
            </a:r>
          </a:p>
        </p:txBody>
      </p:sp>
    </p:spTree>
    <p:extLst>
      <p:ext uri="{BB962C8B-B14F-4D97-AF65-F5344CB8AC3E}">
        <p14:creationId xmlns:p14="http://schemas.microsoft.com/office/powerpoint/2010/main" val="1378225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838200"/>
            <a:ext cx="8839200" cy="586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2133600" y="37523"/>
            <a:ext cx="5334000" cy="584775"/>
          </a:xfrm>
          <a:prstGeom prst="rect">
            <a:avLst/>
          </a:prstGeom>
          <a:noFill/>
        </p:spPr>
        <p:txBody>
          <a:bodyPr wrap="square" rtlCol="0">
            <a:spAutoFit/>
          </a:bodyPr>
          <a:lstStyle/>
          <a:p>
            <a:pPr algn="ctr"/>
            <a:r>
              <a:rPr lang="en-US" sz="3200" b="1" dirty="0">
                <a:solidFill>
                  <a:srgbClr val="FF0000"/>
                </a:solidFill>
                <a:latin typeface="Times New Roman" pitchFamily="18" charset="0"/>
                <a:cs typeface="Times New Roman" pitchFamily="18" charset="0"/>
              </a:rPr>
              <a:t>Where’s the bank?</a:t>
            </a:r>
          </a:p>
        </p:txBody>
      </p:sp>
      <p:pic>
        <p:nvPicPr>
          <p:cNvPr id="2355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1" y="2209800"/>
            <a:ext cx="5486399"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7513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3555"/>
                                        </p:tgtEl>
                                        <p:attrNameLst>
                                          <p:attrName>style.visibility</p:attrName>
                                        </p:attrNameLst>
                                      </p:cBhvr>
                                      <p:to>
                                        <p:strVal val="visible"/>
                                      </p:to>
                                    </p:set>
                                    <p:animEffect transition="in" filter="barn(inVertical)">
                                      <p:cBhvr>
                                        <p:cTn id="12" dur="500"/>
                                        <p:tgtEl>
                                          <p:spTgt spid="2355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3556"/>
                                        </p:tgtEl>
                                        <p:attrNameLst>
                                          <p:attrName>style.visibility</p:attrName>
                                        </p:attrNameLst>
                                      </p:cBhvr>
                                      <p:to>
                                        <p:strVal val="visible"/>
                                      </p:to>
                                    </p:set>
                                    <p:animEffect transition="in" filter="barn(inVertical)">
                                      <p:cBhvr>
                                        <p:cTn id="17" dur="500"/>
                                        <p:tgtEl>
                                          <p:spTgt spid="235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Basic Prepositions of Place | Woodward Englis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228600"/>
            <a:ext cx="8077200" cy="640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96299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737175"/>
            <a:ext cx="8762999" cy="59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590800" y="152400"/>
            <a:ext cx="4800600" cy="584775"/>
          </a:xfrm>
          <a:prstGeom prst="rect">
            <a:avLst/>
          </a:prstGeom>
          <a:noFill/>
        </p:spPr>
        <p:txBody>
          <a:bodyPr wrap="square" rtlCol="0">
            <a:spAutoFit/>
          </a:bodyPr>
          <a:lstStyle/>
          <a:p>
            <a:pPr algn="ctr"/>
            <a:r>
              <a:rPr lang="en-US" sz="3200" b="1" dirty="0">
                <a:solidFill>
                  <a:srgbClr val="FF0000"/>
                </a:solidFill>
                <a:latin typeface="Times New Roman" pitchFamily="18" charset="0"/>
                <a:cs typeface="Times New Roman" pitchFamily="18" charset="0"/>
              </a:rPr>
              <a:t>Prepositions of place</a:t>
            </a:r>
          </a:p>
        </p:txBody>
      </p:sp>
      <p:pic>
        <p:nvPicPr>
          <p:cNvPr id="266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631" y="1752600"/>
            <a:ext cx="2053140" cy="2288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2269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6626"/>
                                        </p:tgtEl>
                                        <p:attrNameLst>
                                          <p:attrName>style.visibility</p:attrName>
                                        </p:attrNameLst>
                                      </p:cBhvr>
                                      <p:to>
                                        <p:strVal val="visible"/>
                                      </p:to>
                                    </p:set>
                                    <p:animEffect transition="in" filter="barn(inVertical)">
                                      <p:cBhvr>
                                        <p:cTn id="12" dur="500"/>
                                        <p:tgtEl>
                                          <p:spTgt spid="2662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6627"/>
                                        </p:tgtEl>
                                        <p:attrNameLst>
                                          <p:attrName>style.visibility</p:attrName>
                                        </p:attrNameLst>
                                      </p:cBhvr>
                                      <p:to>
                                        <p:strVal val="visible"/>
                                      </p:to>
                                    </p:set>
                                    <p:animEffect transition="in" filter="barn(inVertical)">
                                      <p:cBhvr>
                                        <p:cTn id="17" dur="500"/>
                                        <p:tgtEl>
                                          <p:spTgt spid="266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38400" y="533400"/>
            <a:ext cx="4191000" cy="769441"/>
          </a:xfrm>
          <a:prstGeom prst="rect">
            <a:avLst/>
          </a:prstGeom>
          <a:noFill/>
        </p:spPr>
        <p:txBody>
          <a:bodyPr wrap="square" rtlCol="0">
            <a:spAutoFit/>
          </a:bodyPr>
          <a:lstStyle/>
          <a:p>
            <a:pPr algn="ctr"/>
            <a:r>
              <a:rPr lang="en-US" sz="4400" b="1" dirty="0">
                <a:solidFill>
                  <a:srgbClr val="FF0000"/>
                </a:solidFill>
                <a:latin typeface="Times New Roman" pitchFamily="18" charset="0"/>
                <a:cs typeface="Times New Roman" pitchFamily="18" charset="0"/>
              </a:rPr>
              <a:t>UNIT 2</a:t>
            </a:r>
          </a:p>
        </p:txBody>
      </p:sp>
      <p:sp>
        <p:nvSpPr>
          <p:cNvPr id="3" name="TextBox 2"/>
          <p:cNvSpPr txBox="1"/>
          <p:nvPr/>
        </p:nvSpPr>
        <p:spPr>
          <a:xfrm>
            <a:off x="228600" y="3152745"/>
            <a:ext cx="2997200" cy="584775"/>
          </a:xfrm>
          <a:prstGeom prst="rect">
            <a:avLst/>
          </a:prstGeom>
          <a:noFill/>
        </p:spPr>
        <p:txBody>
          <a:bodyPr wrap="square" rtlCol="0">
            <a:spAutoFit/>
          </a:bodyPr>
          <a:lstStyle/>
          <a:p>
            <a:r>
              <a:rPr lang="en-US" sz="3200" b="1" dirty="0">
                <a:solidFill>
                  <a:srgbClr val="FF0000"/>
                </a:solidFill>
                <a:latin typeface="Times New Roman" pitchFamily="18" charset="0"/>
                <a:cs typeface="Times New Roman" pitchFamily="18" charset="0"/>
              </a:rPr>
              <a:t>LESSON 3</a:t>
            </a:r>
          </a:p>
        </p:txBody>
      </p:sp>
      <p:sp>
        <p:nvSpPr>
          <p:cNvPr id="4" name="TextBox 3"/>
          <p:cNvSpPr txBox="1"/>
          <p:nvPr/>
        </p:nvSpPr>
        <p:spPr>
          <a:xfrm>
            <a:off x="1066800" y="3737520"/>
            <a:ext cx="7010400" cy="769441"/>
          </a:xfrm>
          <a:prstGeom prst="rect">
            <a:avLst/>
          </a:prstGeom>
          <a:noFill/>
        </p:spPr>
        <p:txBody>
          <a:bodyPr wrap="square" rtlCol="0">
            <a:spAutoFit/>
          </a:bodyPr>
          <a:lstStyle/>
          <a:p>
            <a:pPr algn="ctr"/>
            <a:r>
              <a:rPr lang="en-US" sz="4400" b="1" i="1" dirty="0">
                <a:solidFill>
                  <a:srgbClr val="00B050"/>
                </a:solidFill>
                <a:latin typeface="Times New Roman" pitchFamily="18" charset="0"/>
                <a:cs typeface="Times New Roman" pitchFamily="18" charset="0"/>
              </a:rPr>
              <a:t>Where’s the bank?</a:t>
            </a:r>
          </a:p>
        </p:txBody>
      </p:sp>
      <p:sp>
        <p:nvSpPr>
          <p:cNvPr id="5" name="TextBox 4"/>
          <p:cNvSpPr txBox="1"/>
          <p:nvPr/>
        </p:nvSpPr>
        <p:spPr>
          <a:xfrm>
            <a:off x="1028700" y="1524000"/>
            <a:ext cx="7010400" cy="769441"/>
          </a:xfrm>
          <a:prstGeom prst="rect">
            <a:avLst/>
          </a:prstGeom>
          <a:noFill/>
        </p:spPr>
        <p:txBody>
          <a:bodyPr wrap="square" rtlCol="0">
            <a:spAutoFit/>
          </a:bodyPr>
          <a:lstStyle/>
          <a:p>
            <a:pPr algn="ctr"/>
            <a:r>
              <a:rPr lang="en-US" sz="4400" b="1" i="1" dirty="0">
                <a:solidFill>
                  <a:srgbClr val="00B050"/>
                </a:solidFill>
                <a:latin typeface="Times New Roman" pitchFamily="18" charset="0"/>
                <a:cs typeface="Times New Roman" pitchFamily="18" charset="0"/>
              </a:rPr>
              <a:t>FAMILY AND HOME</a:t>
            </a:r>
          </a:p>
        </p:txBody>
      </p:sp>
    </p:spTree>
    <p:extLst>
      <p:ext uri="{BB962C8B-B14F-4D97-AF65-F5344CB8AC3E}">
        <p14:creationId xmlns:p14="http://schemas.microsoft.com/office/powerpoint/2010/main" val="24478449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381000"/>
            <a:ext cx="8991600" cy="632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6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1" y="3276600"/>
            <a:ext cx="31242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40306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7650"/>
                                        </p:tgtEl>
                                        <p:attrNameLst>
                                          <p:attrName>style.visibility</p:attrName>
                                        </p:attrNameLst>
                                      </p:cBhvr>
                                      <p:to>
                                        <p:strVal val="visible"/>
                                      </p:to>
                                    </p:set>
                                    <p:animEffect transition="in" filter="barn(inVertical)">
                                      <p:cBhvr>
                                        <p:cTn id="7" dur="500"/>
                                        <p:tgtEl>
                                          <p:spTgt spid="2765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7651"/>
                                        </p:tgtEl>
                                        <p:attrNameLst>
                                          <p:attrName>style.visibility</p:attrName>
                                        </p:attrNameLst>
                                      </p:cBhvr>
                                      <p:to>
                                        <p:strVal val="visible"/>
                                      </p:to>
                                    </p:set>
                                    <p:animEffect transition="in" filter="barn(inVertical)">
                                      <p:cBhvr>
                                        <p:cTn id="12" dur="500"/>
                                        <p:tgtEl>
                                          <p:spTgt spid="276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8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1600200"/>
            <a:ext cx="8915400"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228600" y="132090"/>
            <a:ext cx="1579122" cy="523220"/>
          </a:xfrm>
          <a:prstGeom prst="rect">
            <a:avLst/>
          </a:prstGeom>
          <a:noFill/>
        </p:spPr>
        <p:txBody>
          <a:bodyPr wrap="square" rtlCol="0">
            <a:spAutoFit/>
          </a:bodyPr>
          <a:lstStyle/>
          <a:p>
            <a:pPr algn="ctr"/>
            <a:r>
              <a:rPr lang="en-US" sz="2800" b="1" dirty="0">
                <a:solidFill>
                  <a:srgbClr val="FF0000"/>
                </a:solidFill>
                <a:latin typeface="Sitka Banner" panose="02000505000000020004" pitchFamily="2" charset="0"/>
              </a:rPr>
              <a:t>Lesson 3</a:t>
            </a:r>
          </a:p>
        </p:txBody>
      </p:sp>
      <p:sp>
        <p:nvSpPr>
          <p:cNvPr id="6" name="TextBox 5"/>
          <p:cNvSpPr txBox="1"/>
          <p:nvPr/>
        </p:nvSpPr>
        <p:spPr>
          <a:xfrm>
            <a:off x="2667000" y="414010"/>
            <a:ext cx="5867400" cy="523220"/>
          </a:xfrm>
          <a:prstGeom prst="rect">
            <a:avLst/>
          </a:prstGeom>
          <a:noFill/>
        </p:spPr>
        <p:txBody>
          <a:bodyPr wrap="square" rtlCol="0">
            <a:spAutoFit/>
          </a:bodyPr>
          <a:lstStyle/>
          <a:p>
            <a:pPr algn="ctr"/>
            <a:r>
              <a:rPr lang="en-US" sz="2800" b="1" dirty="0">
                <a:solidFill>
                  <a:srgbClr val="FF0000"/>
                </a:solidFill>
                <a:latin typeface="Sitka Banner" panose="02000505000000020004" pitchFamily="2" charset="0"/>
              </a:rPr>
              <a:t>Where’s the bank?</a:t>
            </a:r>
          </a:p>
        </p:txBody>
      </p:sp>
      <p:pic>
        <p:nvPicPr>
          <p:cNvPr id="2" name="Track 31">
            <a:hlinkClick r:id="" action="ppaction://media"/>
            <a:extLst>
              <a:ext uri="{FF2B5EF4-FFF2-40B4-BE49-F238E27FC236}">
                <a16:creationId xmlns:a16="http://schemas.microsoft.com/office/drawing/2014/main" id="{B79D2C16-F3E9-4097-B29C-0231D927E4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95900" y="1752600"/>
            <a:ext cx="609600" cy="609600"/>
          </a:xfrm>
          <a:prstGeom prst="rect">
            <a:avLst/>
          </a:prstGeom>
        </p:spPr>
      </p:pic>
    </p:spTree>
    <p:extLst>
      <p:ext uri="{BB962C8B-B14F-4D97-AF65-F5344CB8AC3E}">
        <p14:creationId xmlns:p14="http://schemas.microsoft.com/office/powerpoint/2010/main" val="2932514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24580"/>
                                        </p:tgtEl>
                                        <p:attrNameLst>
                                          <p:attrName>style.visibility</p:attrName>
                                        </p:attrNameLst>
                                      </p:cBhvr>
                                      <p:to>
                                        <p:strVal val="visible"/>
                                      </p:to>
                                    </p:set>
                                    <p:animEffect transition="in" filter="barn(inVertical)">
                                      <p:cBhvr>
                                        <p:cTn id="19" dur="500"/>
                                        <p:tgtEl>
                                          <p:spTgt spid="24580"/>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mediacall" presetSubtype="0" fill="hold" nodeType="clickEffect">
                                  <p:stCondLst>
                                    <p:cond delay="0"/>
                                  </p:stCondLst>
                                  <p:childTnLst>
                                    <p:cmd type="call" cmd="playFrom(0.0)">
                                      <p:cBhvr>
                                        <p:cTn id="23" dur="239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2"/>
                </p:tgtEl>
              </p:cMediaNode>
            </p:audio>
          </p:childTnLst>
        </p:cTn>
      </p:par>
    </p:tnLst>
    <p:bldLst>
      <p:bldP spid="5" grpId="0"/>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655A12-2EBB-492D-95B7-2171F31470E1}"/>
              </a:ext>
            </a:extLst>
          </p:cNvPr>
          <p:cNvSpPr txBox="1"/>
          <p:nvPr/>
        </p:nvSpPr>
        <p:spPr>
          <a:xfrm>
            <a:off x="228600" y="132090"/>
            <a:ext cx="1579122" cy="523220"/>
          </a:xfrm>
          <a:prstGeom prst="rect">
            <a:avLst/>
          </a:prstGeom>
          <a:noFill/>
        </p:spPr>
        <p:txBody>
          <a:bodyPr wrap="square" rtlCol="0">
            <a:spAutoFit/>
          </a:bodyPr>
          <a:lstStyle/>
          <a:p>
            <a:pPr algn="ctr"/>
            <a:r>
              <a:rPr lang="en-US" sz="2800" b="1" dirty="0">
                <a:solidFill>
                  <a:srgbClr val="FF0000"/>
                </a:solidFill>
                <a:latin typeface="Sitka Banner" panose="02000505000000020004" pitchFamily="2" charset="0"/>
              </a:rPr>
              <a:t>Lesson 3</a:t>
            </a:r>
          </a:p>
        </p:txBody>
      </p:sp>
      <p:sp>
        <p:nvSpPr>
          <p:cNvPr id="3" name="TextBox 2">
            <a:extLst>
              <a:ext uri="{FF2B5EF4-FFF2-40B4-BE49-F238E27FC236}">
                <a16:creationId xmlns:a16="http://schemas.microsoft.com/office/drawing/2014/main" id="{4286F62A-D7C3-48D5-B2EA-20454427B73F}"/>
              </a:ext>
            </a:extLst>
          </p:cNvPr>
          <p:cNvSpPr txBox="1"/>
          <p:nvPr/>
        </p:nvSpPr>
        <p:spPr>
          <a:xfrm>
            <a:off x="2667000" y="414010"/>
            <a:ext cx="5867400" cy="523220"/>
          </a:xfrm>
          <a:prstGeom prst="rect">
            <a:avLst/>
          </a:prstGeom>
          <a:noFill/>
        </p:spPr>
        <p:txBody>
          <a:bodyPr wrap="square" rtlCol="0">
            <a:spAutoFit/>
          </a:bodyPr>
          <a:lstStyle/>
          <a:p>
            <a:pPr algn="ctr"/>
            <a:r>
              <a:rPr lang="en-US" sz="2800" b="1" dirty="0">
                <a:solidFill>
                  <a:srgbClr val="FF0000"/>
                </a:solidFill>
                <a:latin typeface="Sitka Banner" panose="02000505000000020004" pitchFamily="2" charset="0"/>
              </a:rPr>
              <a:t>Where’s the bank?</a:t>
            </a:r>
          </a:p>
        </p:txBody>
      </p:sp>
      <p:pic>
        <p:nvPicPr>
          <p:cNvPr id="5" name="Picture 4">
            <a:extLst>
              <a:ext uri="{FF2B5EF4-FFF2-40B4-BE49-F238E27FC236}">
                <a16:creationId xmlns:a16="http://schemas.microsoft.com/office/drawing/2014/main" id="{A213346C-3EED-4DDE-9B38-8B5981E5352D}"/>
              </a:ext>
            </a:extLst>
          </p:cNvPr>
          <p:cNvPicPr>
            <a:picLocks noChangeAspect="1"/>
          </p:cNvPicPr>
          <p:nvPr/>
        </p:nvPicPr>
        <p:blipFill>
          <a:blip r:embed="rId2"/>
          <a:stretch>
            <a:fillRect/>
          </a:stretch>
        </p:blipFill>
        <p:spPr>
          <a:xfrm>
            <a:off x="228600" y="1447800"/>
            <a:ext cx="8737174" cy="3810000"/>
          </a:xfrm>
          <a:prstGeom prst="rect">
            <a:avLst/>
          </a:prstGeom>
        </p:spPr>
      </p:pic>
    </p:spTree>
    <p:extLst>
      <p:ext uri="{BB962C8B-B14F-4D97-AF65-F5344CB8AC3E}">
        <p14:creationId xmlns:p14="http://schemas.microsoft.com/office/powerpoint/2010/main" val="3056113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a:extLst>
              <a:ext uri="{FF2B5EF4-FFF2-40B4-BE49-F238E27FC236}">
                <a16:creationId xmlns:a16="http://schemas.microsoft.com/office/drawing/2014/main" id="{87944866-A4F7-490C-8634-E01B94BB9D4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249" r="1" b="1"/>
          <a:stretch/>
        </p:blipFill>
        <p:spPr bwMode="auto">
          <a:xfrm>
            <a:off x="533400" y="1827831"/>
            <a:ext cx="7904701" cy="500697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7776CE0-90FB-4DE6-9F3C-F0FA87224493}"/>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SPEAKING</a:t>
            </a:r>
          </a:p>
        </p:txBody>
      </p:sp>
      <p:sp>
        <p:nvSpPr>
          <p:cNvPr id="4" name="TextBox 3">
            <a:extLst>
              <a:ext uri="{FF2B5EF4-FFF2-40B4-BE49-F238E27FC236}">
                <a16:creationId xmlns:a16="http://schemas.microsoft.com/office/drawing/2014/main" id="{F42BBD68-FFF5-421A-9B4C-9B344662CB80}"/>
              </a:ext>
            </a:extLst>
          </p:cNvPr>
          <p:cNvSpPr txBox="1"/>
          <p:nvPr/>
        </p:nvSpPr>
        <p:spPr>
          <a:xfrm>
            <a:off x="3657600" y="308040"/>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5" name="TextBox 4">
            <a:extLst>
              <a:ext uri="{FF2B5EF4-FFF2-40B4-BE49-F238E27FC236}">
                <a16:creationId xmlns:a16="http://schemas.microsoft.com/office/drawing/2014/main" id="{EEE42F08-083E-4A2C-926F-1E3DA2A8807B}"/>
              </a:ext>
            </a:extLst>
          </p:cNvPr>
          <p:cNvSpPr txBox="1"/>
          <p:nvPr/>
        </p:nvSpPr>
        <p:spPr>
          <a:xfrm>
            <a:off x="274871" y="1003460"/>
            <a:ext cx="8421757" cy="830997"/>
          </a:xfrm>
          <a:prstGeom prst="rect">
            <a:avLst/>
          </a:prstGeom>
          <a:noFill/>
        </p:spPr>
        <p:txBody>
          <a:bodyPr wrap="square" rtlCol="0">
            <a:spAutoFit/>
          </a:bodyPr>
          <a:lstStyle/>
          <a:p>
            <a:r>
              <a:rPr lang="en-US" sz="2400" b="1" dirty="0">
                <a:solidFill>
                  <a:srgbClr val="0070C0"/>
                </a:solidFill>
                <a:latin typeface="Times New Roman" panose="02020603050405020304" pitchFamily="18" charset="0"/>
                <a:cs typeface="Times New Roman" panose="02020603050405020304" pitchFamily="18" charset="0"/>
              </a:rPr>
              <a:t>Pair work</a:t>
            </a:r>
            <a:r>
              <a:rPr lang="en-US" sz="2400" dirty="0">
                <a:solidFill>
                  <a:srgbClr val="0070C0"/>
                </a:solidFill>
                <a:latin typeface="Times New Roman" panose="02020603050405020304" pitchFamily="18" charset="0"/>
                <a:cs typeface="Times New Roman" panose="02020603050405020304" pitchFamily="18" charset="0"/>
              </a:rPr>
              <a:t>: Look at the map of the city and practice asking and answering bout the places.</a:t>
            </a:r>
          </a:p>
        </p:txBody>
      </p:sp>
    </p:spTree>
    <p:extLst>
      <p:ext uri="{BB962C8B-B14F-4D97-AF65-F5344CB8AC3E}">
        <p14:creationId xmlns:p14="http://schemas.microsoft.com/office/powerpoint/2010/main" val="30603199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304800"/>
            <a:ext cx="7239000" cy="6400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Track 32">
            <a:hlinkClick r:id="" action="ppaction://media"/>
            <a:extLst>
              <a:ext uri="{FF2B5EF4-FFF2-40B4-BE49-F238E27FC236}">
                <a16:creationId xmlns:a16="http://schemas.microsoft.com/office/drawing/2014/main" id="{6452A08D-AB70-4B8D-8715-AD52689BED6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629400" y="152401"/>
            <a:ext cx="609600" cy="609600"/>
          </a:xfrm>
          <a:prstGeom prst="rect">
            <a:avLst/>
          </a:prstGeom>
        </p:spPr>
      </p:pic>
    </p:spTree>
    <p:extLst>
      <p:ext uri="{BB962C8B-B14F-4D97-AF65-F5344CB8AC3E}">
        <p14:creationId xmlns:p14="http://schemas.microsoft.com/office/powerpoint/2010/main" val="2410305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8675"/>
                                        </p:tgtEl>
                                        <p:attrNameLst>
                                          <p:attrName>style.visibility</p:attrName>
                                        </p:attrNameLst>
                                      </p:cBhvr>
                                      <p:to>
                                        <p:strVal val="visible"/>
                                      </p:to>
                                    </p:set>
                                    <p:animEffect transition="in" filter="barn(inVertical)">
                                      <p:cBhvr>
                                        <p:cTn id="7" dur="500"/>
                                        <p:tgtEl>
                                          <p:spTgt spid="28675"/>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487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5320EE-D5BE-46C0-BC53-2782813417E9}"/>
              </a:ext>
            </a:extLst>
          </p:cNvPr>
          <p:cNvPicPr>
            <a:picLocks noChangeAspect="1"/>
          </p:cNvPicPr>
          <p:nvPr/>
        </p:nvPicPr>
        <p:blipFill>
          <a:blip r:embed="rId2"/>
          <a:stretch>
            <a:fillRect/>
          </a:stretch>
        </p:blipFill>
        <p:spPr>
          <a:xfrm>
            <a:off x="533400" y="381000"/>
            <a:ext cx="6629400" cy="6451030"/>
          </a:xfrm>
          <a:prstGeom prst="rect">
            <a:avLst/>
          </a:prstGeom>
        </p:spPr>
      </p:pic>
    </p:spTree>
    <p:extLst>
      <p:ext uri="{BB962C8B-B14F-4D97-AF65-F5344CB8AC3E}">
        <p14:creationId xmlns:p14="http://schemas.microsoft.com/office/powerpoint/2010/main" val="25526917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 y="1600200"/>
            <a:ext cx="8763000"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228600" y="132090"/>
            <a:ext cx="1579122" cy="523220"/>
          </a:xfrm>
          <a:prstGeom prst="rect">
            <a:avLst/>
          </a:prstGeom>
          <a:noFill/>
        </p:spPr>
        <p:txBody>
          <a:bodyPr wrap="square" rtlCol="0">
            <a:spAutoFit/>
          </a:bodyPr>
          <a:lstStyle/>
          <a:p>
            <a:pPr algn="ctr"/>
            <a:r>
              <a:rPr lang="en-US" sz="2800" b="1" dirty="0">
                <a:solidFill>
                  <a:srgbClr val="FF0000"/>
                </a:solidFill>
                <a:latin typeface="Sitka Banner" panose="02000505000000020004" pitchFamily="2" charset="0"/>
              </a:rPr>
              <a:t>Lesson 3</a:t>
            </a:r>
          </a:p>
        </p:txBody>
      </p:sp>
      <p:sp>
        <p:nvSpPr>
          <p:cNvPr id="4" name="TextBox 3"/>
          <p:cNvSpPr txBox="1"/>
          <p:nvPr/>
        </p:nvSpPr>
        <p:spPr>
          <a:xfrm>
            <a:off x="2667000" y="414010"/>
            <a:ext cx="5867400" cy="523220"/>
          </a:xfrm>
          <a:prstGeom prst="rect">
            <a:avLst/>
          </a:prstGeom>
          <a:noFill/>
        </p:spPr>
        <p:txBody>
          <a:bodyPr wrap="square" rtlCol="0">
            <a:spAutoFit/>
          </a:bodyPr>
          <a:lstStyle/>
          <a:p>
            <a:pPr algn="ctr"/>
            <a:r>
              <a:rPr lang="en-US" sz="2800" b="1" dirty="0">
                <a:solidFill>
                  <a:srgbClr val="FF0000"/>
                </a:solidFill>
                <a:latin typeface="Sitka Banner" panose="02000505000000020004" pitchFamily="2" charset="0"/>
              </a:rPr>
              <a:t>Where’s the bank?</a:t>
            </a:r>
          </a:p>
        </p:txBody>
      </p:sp>
      <p:pic>
        <p:nvPicPr>
          <p:cNvPr id="2" name="Track 33">
            <a:hlinkClick r:id="" action="ppaction://media"/>
            <a:extLst>
              <a:ext uri="{FF2B5EF4-FFF2-40B4-BE49-F238E27FC236}">
                <a16:creationId xmlns:a16="http://schemas.microsoft.com/office/drawing/2014/main" id="{867460BE-D0F7-4722-AA4E-0CBF55405D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57400" y="1577320"/>
            <a:ext cx="609600" cy="609600"/>
          </a:xfrm>
          <a:prstGeom prst="rect">
            <a:avLst/>
          </a:prstGeom>
        </p:spPr>
      </p:pic>
    </p:spTree>
    <p:extLst>
      <p:ext uri="{BB962C8B-B14F-4D97-AF65-F5344CB8AC3E}">
        <p14:creationId xmlns:p14="http://schemas.microsoft.com/office/powerpoint/2010/main" val="1557171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arn(inVertic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29698"/>
                                        </p:tgtEl>
                                        <p:attrNameLst>
                                          <p:attrName>style.visibility</p:attrName>
                                        </p:attrNameLst>
                                      </p:cBhvr>
                                      <p:to>
                                        <p:strVal val="visible"/>
                                      </p:to>
                                    </p:set>
                                    <p:animEffect transition="in" filter="barn(inVertical)">
                                      <p:cBhvr>
                                        <p:cTn id="15" dur="500"/>
                                        <p:tgtEl>
                                          <p:spTgt spid="2969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538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2"/>
                </p:tgtEl>
              </p:cMediaNode>
            </p:audio>
          </p:childTnLst>
        </p:cTn>
      </p:par>
    </p:tnLst>
    <p:bldLst>
      <p:bldP spid="3" grpId="0"/>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132090"/>
            <a:ext cx="1579122" cy="523220"/>
          </a:xfrm>
          <a:prstGeom prst="rect">
            <a:avLst/>
          </a:prstGeom>
          <a:noFill/>
        </p:spPr>
        <p:txBody>
          <a:bodyPr wrap="square" rtlCol="0">
            <a:spAutoFit/>
          </a:bodyPr>
          <a:lstStyle/>
          <a:p>
            <a:pPr algn="ctr"/>
            <a:r>
              <a:rPr lang="en-US" sz="2800" b="1" dirty="0">
                <a:solidFill>
                  <a:srgbClr val="FF0000"/>
                </a:solidFill>
                <a:latin typeface="Sitka Banner" panose="02000505000000020004" pitchFamily="2" charset="0"/>
              </a:rPr>
              <a:t>Lesson 3</a:t>
            </a:r>
          </a:p>
        </p:txBody>
      </p:sp>
      <p:sp>
        <p:nvSpPr>
          <p:cNvPr id="3" name="TextBox 2"/>
          <p:cNvSpPr txBox="1"/>
          <p:nvPr/>
        </p:nvSpPr>
        <p:spPr>
          <a:xfrm>
            <a:off x="2667000" y="414010"/>
            <a:ext cx="5867400" cy="523220"/>
          </a:xfrm>
          <a:prstGeom prst="rect">
            <a:avLst/>
          </a:prstGeom>
          <a:noFill/>
        </p:spPr>
        <p:txBody>
          <a:bodyPr wrap="square" rtlCol="0">
            <a:spAutoFit/>
          </a:bodyPr>
          <a:lstStyle/>
          <a:p>
            <a:pPr algn="ctr"/>
            <a:r>
              <a:rPr lang="en-US" sz="2800" b="1" dirty="0">
                <a:solidFill>
                  <a:srgbClr val="00B050"/>
                </a:solidFill>
                <a:latin typeface="Sitka Banner" panose="02000505000000020004" pitchFamily="2" charset="0"/>
              </a:rPr>
              <a:t>Where’s the bank?</a:t>
            </a:r>
          </a:p>
        </p:txBody>
      </p:sp>
      <p:pic>
        <p:nvPicPr>
          <p:cNvPr id="307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937230"/>
            <a:ext cx="8763000" cy="5677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3732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30722"/>
                                        </p:tgtEl>
                                        <p:attrNameLst>
                                          <p:attrName>style.visibility</p:attrName>
                                        </p:attrNameLst>
                                      </p:cBhvr>
                                      <p:to>
                                        <p:strVal val="visible"/>
                                      </p:to>
                                    </p:set>
                                    <p:animEffect transition="in" filter="barn(inVertical)">
                                      <p:cBhvr>
                                        <p:cTn id="15" dur="500"/>
                                        <p:tgtEl>
                                          <p:spTgt spid="307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9CCE1C-A0FD-4851-B978-0AE4A02B34D4}"/>
              </a:ext>
            </a:extLst>
          </p:cNvPr>
          <p:cNvPicPr>
            <a:picLocks noChangeAspect="1"/>
          </p:cNvPicPr>
          <p:nvPr/>
        </p:nvPicPr>
        <p:blipFill>
          <a:blip r:embed="rId2"/>
          <a:stretch>
            <a:fillRect/>
          </a:stretch>
        </p:blipFill>
        <p:spPr>
          <a:xfrm>
            <a:off x="304800" y="304800"/>
            <a:ext cx="8534400" cy="5715000"/>
          </a:xfrm>
          <a:prstGeom prst="rect">
            <a:avLst/>
          </a:prstGeom>
        </p:spPr>
      </p:pic>
    </p:spTree>
    <p:extLst>
      <p:ext uri="{BB962C8B-B14F-4D97-AF65-F5344CB8AC3E}">
        <p14:creationId xmlns:p14="http://schemas.microsoft.com/office/powerpoint/2010/main" val="31676468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05000" y="76200"/>
            <a:ext cx="5867400" cy="646331"/>
          </a:xfrm>
          <a:prstGeom prst="rect">
            <a:avLst/>
          </a:prstGeom>
          <a:noFill/>
        </p:spPr>
        <p:txBody>
          <a:bodyPr wrap="square" rtlCol="0">
            <a:spAutoFit/>
          </a:bodyPr>
          <a:lstStyle/>
          <a:p>
            <a:pPr algn="ctr"/>
            <a:r>
              <a:rPr lang="en-US" sz="3600" b="1" dirty="0">
                <a:solidFill>
                  <a:srgbClr val="00B050"/>
                </a:solidFill>
                <a:latin typeface="Sitka Banner" panose="02000505000000020004" pitchFamily="2" charset="0"/>
              </a:rPr>
              <a:t>Writing practice</a:t>
            </a:r>
          </a:p>
        </p:txBody>
      </p:sp>
      <p:sp>
        <p:nvSpPr>
          <p:cNvPr id="4" name="TextBox 3"/>
          <p:cNvSpPr txBox="1"/>
          <p:nvPr/>
        </p:nvSpPr>
        <p:spPr>
          <a:xfrm>
            <a:off x="152400" y="685800"/>
            <a:ext cx="8915400" cy="830997"/>
          </a:xfrm>
          <a:prstGeom prst="rect">
            <a:avLst/>
          </a:prstGeom>
          <a:noFill/>
        </p:spPr>
        <p:txBody>
          <a:bodyPr wrap="square" rtlCol="0">
            <a:spAutoFit/>
          </a:bodyPr>
          <a:lstStyle/>
          <a:p>
            <a:r>
              <a:rPr lang="en-US" sz="2400" dirty="0">
                <a:latin typeface="Times New Roman" pitchFamily="18" charset="0"/>
                <a:cs typeface="Times New Roman" pitchFamily="18" charset="0"/>
              </a:rPr>
              <a:t>Write a description of your favorite place to visit. Use the information in exercise 10 to help you.</a:t>
            </a:r>
          </a:p>
        </p:txBody>
      </p:sp>
      <p:pic>
        <p:nvPicPr>
          <p:cNvPr id="31746" name="Picture 2" descr="The 120th Birthday of Dalat cit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575" y="4174395"/>
            <a:ext cx="4264024" cy="2531205"/>
          </a:xfrm>
          <a:prstGeom prst="rect">
            <a:avLst/>
          </a:prstGeom>
          <a:noFill/>
          <a:extLst>
            <a:ext uri="{909E8E84-426E-40DD-AFC4-6F175D3DCCD1}">
              <a14:hiddenFill xmlns:a14="http://schemas.microsoft.com/office/drawing/2010/main">
                <a:solidFill>
                  <a:srgbClr val="FFFFFF"/>
                </a:solidFill>
              </a14:hiddenFill>
            </a:ext>
          </a:extLst>
        </p:spPr>
      </p:pic>
      <p:pic>
        <p:nvPicPr>
          <p:cNvPr id="31748" name="Picture 4" descr="VIP003: ĐÀ NẴNG – BÀ NÀ HILLS – CÂY CẦU VÀNG – HỘI AN (3N2Đ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516797"/>
            <a:ext cx="4267199" cy="2457573"/>
          </a:xfrm>
          <a:prstGeom prst="rect">
            <a:avLst/>
          </a:prstGeom>
          <a:noFill/>
          <a:extLst>
            <a:ext uri="{909E8E84-426E-40DD-AFC4-6F175D3DCCD1}">
              <a14:hiddenFill xmlns:a14="http://schemas.microsoft.com/office/drawing/2010/main">
                <a:solidFill>
                  <a:srgbClr val="FFFFFF"/>
                </a:solidFill>
              </a14:hiddenFill>
            </a:ext>
          </a:extLst>
        </p:spPr>
      </p:pic>
      <p:pic>
        <p:nvPicPr>
          <p:cNvPr id="31750" name="Picture 6" descr="Tour Vinpearl Nha Trang - [TOUR CAO CẤP 202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10100" y="1478697"/>
            <a:ext cx="4457700" cy="2495673"/>
          </a:xfrm>
          <a:prstGeom prst="rect">
            <a:avLst/>
          </a:prstGeom>
          <a:noFill/>
          <a:extLst>
            <a:ext uri="{909E8E84-426E-40DD-AFC4-6F175D3DCCD1}">
              <a14:hiddenFill xmlns:a14="http://schemas.microsoft.com/office/drawing/2010/main">
                <a:solidFill>
                  <a:srgbClr val="FFFFFF"/>
                </a:solidFill>
              </a14:hiddenFill>
            </a:ext>
          </a:extLst>
        </p:spPr>
      </p:pic>
      <p:pic>
        <p:nvPicPr>
          <p:cNvPr id="31752" name="Picture 8" descr="Vé máy bay Đồng Hới Sài Gòn giá rẻ chỉ từ 399.000 đồng/chiều"/>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86299" y="4174396"/>
            <a:ext cx="4381501" cy="2531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1489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1748"/>
                                        </p:tgtEl>
                                        <p:attrNameLst>
                                          <p:attrName>style.visibility</p:attrName>
                                        </p:attrNameLst>
                                      </p:cBhvr>
                                      <p:to>
                                        <p:strVal val="visible"/>
                                      </p:to>
                                    </p:set>
                                    <p:animEffect transition="in" filter="barn(inVertical)">
                                      <p:cBhvr>
                                        <p:cTn id="17" dur="500"/>
                                        <p:tgtEl>
                                          <p:spTgt spid="31748"/>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1746"/>
                                        </p:tgtEl>
                                        <p:attrNameLst>
                                          <p:attrName>style.visibility</p:attrName>
                                        </p:attrNameLst>
                                      </p:cBhvr>
                                      <p:to>
                                        <p:strVal val="visible"/>
                                      </p:to>
                                    </p:set>
                                    <p:animEffect transition="in" filter="barn(inVertical)">
                                      <p:cBhvr>
                                        <p:cTn id="22" dur="500"/>
                                        <p:tgtEl>
                                          <p:spTgt spid="3174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1750"/>
                                        </p:tgtEl>
                                        <p:attrNameLst>
                                          <p:attrName>style.visibility</p:attrName>
                                        </p:attrNameLst>
                                      </p:cBhvr>
                                      <p:to>
                                        <p:strVal val="visible"/>
                                      </p:to>
                                    </p:set>
                                    <p:animEffect transition="in" filter="barn(inVertical)">
                                      <p:cBhvr>
                                        <p:cTn id="27" dur="500"/>
                                        <p:tgtEl>
                                          <p:spTgt spid="31750"/>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31752"/>
                                        </p:tgtEl>
                                        <p:attrNameLst>
                                          <p:attrName>style.visibility</p:attrName>
                                        </p:attrNameLst>
                                      </p:cBhvr>
                                      <p:to>
                                        <p:strVal val="visible"/>
                                      </p:to>
                                    </p:set>
                                    <p:animEffect transition="in" filter="barn(inVertical)">
                                      <p:cBhvr>
                                        <p:cTn id="32" dur="500"/>
                                        <p:tgtEl>
                                          <p:spTgt spid="317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7936" y="1676400"/>
            <a:ext cx="8746235" cy="3323987"/>
          </a:xfrm>
          <a:prstGeom prst="rect">
            <a:avLst/>
          </a:prstGeom>
          <a:noFill/>
        </p:spPr>
        <p:txBody>
          <a:bodyPr wrap="square" rtlCol="0">
            <a:spAutoFit/>
          </a:bodyPr>
          <a:lstStyle/>
          <a:p>
            <a:pPr marL="571500" indent="-571500">
              <a:lnSpc>
                <a:spcPct val="150000"/>
              </a:lnSpc>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Vocabulary</a:t>
            </a:r>
            <a:r>
              <a:rPr lang="en-US" sz="2800" dirty="0">
                <a:latin typeface="Times New Roman" panose="02020603050405020304" pitchFamily="18" charset="0"/>
                <a:cs typeface="Times New Roman" panose="02020603050405020304" pitchFamily="18" charset="0"/>
              </a:rPr>
              <a:t>: places in town, prepositions of places, large numbers, people, physical appearance, personality</a:t>
            </a:r>
          </a:p>
          <a:p>
            <a:pPr marL="571500" indent="-571500">
              <a:lnSpc>
                <a:spcPct val="150000"/>
              </a:lnSpc>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Listening:</a:t>
            </a:r>
            <a:r>
              <a:rPr lang="en-US" sz="2800" dirty="0">
                <a:latin typeface="Times New Roman" panose="02020603050405020304" pitchFamily="18" charset="0"/>
                <a:cs typeface="Times New Roman" panose="02020603050405020304" pitchFamily="18" charset="0"/>
              </a:rPr>
              <a:t> population statistics.</a:t>
            </a:r>
          </a:p>
          <a:p>
            <a:pPr marL="571500" indent="-571500">
              <a:lnSpc>
                <a:spcPct val="150000"/>
              </a:lnSpc>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Speaking</a:t>
            </a:r>
            <a:r>
              <a:rPr lang="en-US" sz="2800" dirty="0">
                <a:latin typeface="Times New Roman" panose="02020603050405020304" pitchFamily="18" charset="0"/>
                <a:cs typeface="Times New Roman" panose="02020603050405020304" pitchFamily="18" charset="0"/>
              </a:rPr>
              <a:t>: talking about places and population</a:t>
            </a:r>
          </a:p>
          <a:p>
            <a:pPr marL="571500" indent="-571500">
              <a:lnSpc>
                <a:spcPct val="150000"/>
              </a:lnSpc>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Writing</a:t>
            </a:r>
            <a:r>
              <a:rPr lang="en-US" sz="2800" dirty="0">
                <a:latin typeface="Times New Roman" panose="02020603050405020304" pitchFamily="18" charset="0"/>
                <a:cs typeface="Times New Roman" panose="02020603050405020304" pitchFamily="18" charset="0"/>
              </a:rPr>
              <a:t>: a description of a place</a:t>
            </a:r>
          </a:p>
        </p:txBody>
      </p:sp>
      <p:sp>
        <p:nvSpPr>
          <p:cNvPr id="3" name="TextBox 2"/>
          <p:cNvSpPr txBox="1"/>
          <p:nvPr/>
        </p:nvSpPr>
        <p:spPr>
          <a:xfrm>
            <a:off x="2819400" y="499596"/>
            <a:ext cx="3623310" cy="646331"/>
          </a:xfrm>
          <a:prstGeom prst="rect">
            <a:avLst/>
          </a:prstGeom>
          <a:noFill/>
        </p:spPr>
        <p:txBody>
          <a:bodyPr wrap="square" rtlCol="0">
            <a:spAutoFit/>
          </a:bodyPr>
          <a:lstStyle/>
          <a:p>
            <a:pPr algn="ctr"/>
            <a:r>
              <a:rPr lang="en-US" sz="3600" b="1" dirty="0">
                <a:solidFill>
                  <a:srgbClr val="FF0000"/>
                </a:solidFill>
                <a:latin typeface="Sitka Banner" panose="02000505000000020004" pitchFamily="2" charset="0"/>
              </a:rPr>
              <a:t>CONTENTS </a:t>
            </a:r>
          </a:p>
        </p:txBody>
      </p:sp>
    </p:spTree>
    <p:extLst>
      <p:ext uri="{BB962C8B-B14F-4D97-AF65-F5344CB8AC3E}">
        <p14:creationId xmlns:p14="http://schemas.microsoft.com/office/powerpoint/2010/main" val="40927198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27000"/>
            <a:ext cx="3505200" cy="461665"/>
          </a:xfrm>
          <a:prstGeom prst="rect">
            <a:avLst/>
          </a:prstGeom>
          <a:noFill/>
        </p:spPr>
        <p:txBody>
          <a:bodyPr wrap="square" rtlCol="0">
            <a:spAutoFit/>
          </a:bodyPr>
          <a:lstStyle/>
          <a:p>
            <a:pPr algn="ctr"/>
            <a:r>
              <a:rPr lang="en-US" sz="2400" b="1" dirty="0">
                <a:solidFill>
                  <a:srgbClr val="FF0000"/>
                </a:solidFill>
                <a:latin typeface="Times New Roman" pitchFamily="18" charset="0"/>
                <a:cs typeface="Times New Roman" pitchFamily="18" charset="0"/>
              </a:rPr>
              <a:t>VOCABULARY PLUS</a:t>
            </a:r>
          </a:p>
        </p:txBody>
      </p:sp>
      <p:pic>
        <p:nvPicPr>
          <p:cNvPr id="327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001" y="762001"/>
            <a:ext cx="8978799" cy="60114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27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2438400"/>
            <a:ext cx="4953000" cy="2057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75937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2770"/>
                                        </p:tgtEl>
                                        <p:attrNameLst>
                                          <p:attrName>style.visibility</p:attrName>
                                        </p:attrNameLst>
                                      </p:cBhvr>
                                      <p:to>
                                        <p:strVal val="visible"/>
                                      </p:to>
                                    </p:set>
                                    <p:animEffect transition="in" filter="barn(inVertical)">
                                      <p:cBhvr>
                                        <p:cTn id="12" dur="500"/>
                                        <p:tgtEl>
                                          <p:spTgt spid="3277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2771"/>
                                        </p:tgtEl>
                                        <p:attrNameLst>
                                          <p:attrName>style.visibility</p:attrName>
                                        </p:attrNameLst>
                                      </p:cBhvr>
                                      <p:to>
                                        <p:strVal val="visible"/>
                                      </p:to>
                                    </p:set>
                                    <p:animEffect transition="in" filter="barn(inVertical)">
                                      <p:cBhvr>
                                        <p:cTn id="17" dur="500"/>
                                        <p:tgtEl>
                                          <p:spTgt spid="327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8" y="952501"/>
            <a:ext cx="8848725" cy="5710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37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1981200"/>
            <a:ext cx="8005763" cy="4681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2667000" y="156864"/>
            <a:ext cx="3505200" cy="707886"/>
          </a:xfrm>
          <a:prstGeom prst="rect">
            <a:avLst/>
          </a:prstGeom>
          <a:noFill/>
        </p:spPr>
        <p:txBody>
          <a:bodyPr wrap="square" rtlCol="0">
            <a:spAutoFit/>
          </a:bodyPr>
          <a:lstStyle/>
          <a:p>
            <a:pPr algn="ctr"/>
            <a:r>
              <a:rPr lang="en-US" sz="4000" b="1" dirty="0">
                <a:solidFill>
                  <a:srgbClr val="00B050"/>
                </a:solidFill>
                <a:latin typeface="Times New Roman" pitchFamily="18" charset="0"/>
                <a:cs typeface="Times New Roman" pitchFamily="18" charset="0"/>
              </a:rPr>
              <a:t>People </a:t>
            </a:r>
          </a:p>
        </p:txBody>
      </p:sp>
    </p:spTree>
    <p:extLst>
      <p:ext uri="{BB962C8B-B14F-4D97-AF65-F5344CB8AC3E}">
        <p14:creationId xmlns:p14="http://schemas.microsoft.com/office/powerpoint/2010/main" val="4007820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3794"/>
                                        </p:tgtEl>
                                        <p:attrNameLst>
                                          <p:attrName>style.visibility</p:attrName>
                                        </p:attrNameLst>
                                      </p:cBhvr>
                                      <p:to>
                                        <p:strVal val="visible"/>
                                      </p:to>
                                    </p:set>
                                    <p:animEffect transition="in" filter="barn(inVertical)">
                                      <p:cBhvr>
                                        <p:cTn id="12" dur="500"/>
                                        <p:tgtEl>
                                          <p:spTgt spid="3379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3795"/>
                                        </p:tgtEl>
                                        <p:attrNameLst>
                                          <p:attrName>style.visibility</p:attrName>
                                        </p:attrNameLst>
                                      </p:cBhvr>
                                      <p:to>
                                        <p:strVal val="visible"/>
                                      </p:to>
                                    </p:set>
                                    <p:animEffect transition="in" filter="barn(inVertical)">
                                      <p:cBhvr>
                                        <p:cTn id="17" dur="500"/>
                                        <p:tgtEl>
                                          <p:spTgt spid="337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990600"/>
            <a:ext cx="8686800" cy="579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2667000" y="156864"/>
            <a:ext cx="3505200" cy="707886"/>
          </a:xfrm>
          <a:prstGeom prst="rect">
            <a:avLst/>
          </a:prstGeom>
          <a:noFill/>
        </p:spPr>
        <p:txBody>
          <a:bodyPr wrap="square" rtlCol="0">
            <a:spAutoFit/>
          </a:bodyPr>
          <a:lstStyle/>
          <a:p>
            <a:pPr algn="ctr"/>
            <a:r>
              <a:rPr lang="en-US" sz="4000" b="1" dirty="0">
                <a:solidFill>
                  <a:srgbClr val="00B050"/>
                </a:solidFill>
                <a:latin typeface="Times New Roman" pitchFamily="18" charset="0"/>
                <a:cs typeface="Times New Roman" pitchFamily="18" charset="0"/>
              </a:rPr>
              <a:t>People </a:t>
            </a:r>
          </a:p>
        </p:txBody>
      </p:sp>
      <p:pic>
        <p:nvPicPr>
          <p:cNvPr id="348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3352800"/>
            <a:ext cx="4343400"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85946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4818"/>
                                        </p:tgtEl>
                                        <p:attrNameLst>
                                          <p:attrName>style.visibility</p:attrName>
                                        </p:attrNameLst>
                                      </p:cBhvr>
                                      <p:to>
                                        <p:strVal val="visible"/>
                                      </p:to>
                                    </p:set>
                                    <p:animEffect transition="in" filter="barn(inVertical)">
                                      <p:cBhvr>
                                        <p:cTn id="12" dur="500"/>
                                        <p:tgtEl>
                                          <p:spTgt spid="3481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4819"/>
                                        </p:tgtEl>
                                        <p:attrNameLst>
                                          <p:attrName>style.visibility</p:attrName>
                                        </p:attrNameLst>
                                      </p:cBhvr>
                                      <p:to>
                                        <p:strVal val="visible"/>
                                      </p:to>
                                    </p:set>
                                    <p:animEffect transition="in" filter="barn(inVertical)">
                                      <p:cBhvr>
                                        <p:cTn id="17" dur="500"/>
                                        <p:tgtEl>
                                          <p:spTgt spid="348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838200"/>
            <a:ext cx="6629400" cy="585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2705100" y="109378"/>
            <a:ext cx="3505200" cy="707886"/>
          </a:xfrm>
          <a:prstGeom prst="rect">
            <a:avLst/>
          </a:prstGeom>
          <a:noFill/>
        </p:spPr>
        <p:txBody>
          <a:bodyPr wrap="square" rtlCol="0">
            <a:spAutoFit/>
          </a:bodyPr>
          <a:lstStyle/>
          <a:p>
            <a:pPr algn="ctr"/>
            <a:r>
              <a:rPr lang="en-US" sz="4000" b="1" dirty="0">
                <a:solidFill>
                  <a:srgbClr val="00B050"/>
                </a:solidFill>
                <a:latin typeface="Times New Roman" pitchFamily="18" charset="0"/>
                <a:cs typeface="Times New Roman" pitchFamily="18" charset="0"/>
              </a:rPr>
              <a:t>People </a:t>
            </a:r>
          </a:p>
        </p:txBody>
      </p:sp>
      <p:pic>
        <p:nvPicPr>
          <p:cNvPr id="358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2775" y="2362201"/>
            <a:ext cx="2600325" cy="4333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58948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5842"/>
                                        </p:tgtEl>
                                        <p:attrNameLst>
                                          <p:attrName>style.visibility</p:attrName>
                                        </p:attrNameLst>
                                      </p:cBhvr>
                                      <p:to>
                                        <p:strVal val="visible"/>
                                      </p:to>
                                    </p:set>
                                    <p:animEffect transition="in" filter="barn(inVertical)">
                                      <p:cBhvr>
                                        <p:cTn id="12" dur="500"/>
                                        <p:tgtEl>
                                          <p:spTgt spid="35842"/>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5843"/>
                                        </p:tgtEl>
                                        <p:attrNameLst>
                                          <p:attrName>style.visibility</p:attrName>
                                        </p:attrNameLst>
                                      </p:cBhvr>
                                      <p:to>
                                        <p:strVal val="visible"/>
                                      </p:to>
                                    </p:set>
                                    <p:animEffect transition="in" filter="barn(inVertical)">
                                      <p:cBhvr>
                                        <p:cTn id="17" dur="500"/>
                                        <p:tgtEl>
                                          <p:spTgt spid="358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05100" y="44175"/>
            <a:ext cx="3505200" cy="707886"/>
          </a:xfrm>
          <a:prstGeom prst="rect">
            <a:avLst/>
          </a:prstGeom>
          <a:noFill/>
        </p:spPr>
        <p:txBody>
          <a:bodyPr wrap="square" rtlCol="0">
            <a:spAutoFit/>
          </a:bodyPr>
          <a:lstStyle/>
          <a:p>
            <a:pPr algn="ctr"/>
            <a:r>
              <a:rPr lang="en-US" sz="4000" b="1" dirty="0">
                <a:solidFill>
                  <a:srgbClr val="00B050"/>
                </a:solidFill>
                <a:latin typeface="Times New Roman" pitchFamily="18" charset="0"/>
                <a:cs typeface="Times New Roman" pitchFamily="18" charset="0"/>
              </a:rPr>
              <a:t>Speaking </a:t>
            </a:r>
          </a:p>
        </p:txBody>
      </p:sp>
      <p:sp>
        <p:nvSpPr>
          <p:cNvPr id="3" name="TextBox 2"/>
          <p:cNvSpPr txBox="1"/>
          <p:nvPr/>
        </p:nvSpPr>
        <p:spPr>
          <a:xfrm>
            <a:off x="228600" y="778325"/>
            <a:ext cx="8458200" cy="954107"/>
          </a:xfrm>
          <a:prstGeom prst="rect">
            <a:avLst/>
          </a:prstGeom>
          <a:noFill/>
        </p:spPr>
        <p:txBody>
          <a:bodyPr wrap="square" rtlCol="0">
            <a:spAutoFit/>
          </a:bodyPr>
          <a:lstStyle/>
          <a:p>
            <a:r>
              <a:rPr lang="en-US" sz="2800" dirty="0">
                <a:solidFill>
                  <a:srgbClr val="00B050"/>
                </a:solidFill>
                <a:latin typeface="Times New Roman" pitchFamily="18" charset="0"/>
                <a:cs typeface="Times New Roman" pitchFamily="18" charset="0"/>
              </a:rPr>
              <a:t>Describe members of your family using the above words of personalities.</a:t>
            </a:r>
          </a:p>
        </p:txBody>
      </p:sp>
      <p:pic>
        <p:nvPicPr>
          <p:cNvPr id="36868" name="Picture 4" descr="In Vietnam marriage makes people happier | DTiNews - Dan Tri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52" y="1758696"/>
            <a:ext cx="4419600" cy="3571875"/>
          </a:xfrm>
          <a:prstGeom prst="rect">
            <a:avLst/>
          </a:prstGeom>
          <a:noFill/>
          <a:extLst>
            <a:ext uri="{909E8E84-426E-40DD-AFC4-6F175D3DCCD1}">
              <a14:hiddenFill xmlns:a14="http://schemas.microsoft.com/office/drawing/2010/main">
                <a:solidFill>
                  <a:srgbClr val="FFFFFF"/>
                </a:solidFill>
              </a14:hiddenFill>
            </a:ext>
          </a:extLst>
        </p:spPr>
      </p:pic>
      <p:pic>
        <p:nvPicPr>
          <p:cNvPr id="36870" name="Picture 6" descr="Research on traditional Vietnamese family in modern socie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23352" y="1758696"/>
            <a:ext cx="4343400" cy="35718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F67E28A-C947-41AD-B4AE-391C7D0DCCB7}"/>
              </a:ext>
            </a:extLst>
          </p:cNvPr>
          <p:cNvSpPr txBox="1"/>
          <p:nvPr/>
        </p:nvSpPr>
        <p:spPr>
          <a:xfrm>
            <a:off x="203752" y="5428124"/>
            <a:ext cx="8940248" cy="553998"/>
          </a:xfrm>
          <a:prstGeom prst="rect">
            <a:avLst/>
          </a:prstGeom>
          <a:noFill/>
        </p:spPr>
        <p:txBody>
          <a:bodyPr wrap="square" rtlCol="0">
            <a:spAutoFit/>
          </a:bodyPr>
          <a:lstStyle/>
          <a:p>
            <a:r>
              <a:rPr lang="en-US" sz="3000" dirty="0">
                <a:latin typeface="Times New Roman" pitchFamily="18" charset="0"/>
                <a:cs typeface="Times New Roman" pitchFamily="18" charset="0"/>
              </a:rPr>
              <a:t>My sister isn’t beautiful, but she’s an attractive woman.</a:t>
            </a:r>
          </a:p>
        </p:txBody>
      </p:sp>
      <p:sp>
        <p:nvSpPr>
          <p:cNvPr id="7" name="TextBox 6">
            <a:extLst>
              <a:ext uri="{FF2B5EF4-FFF2-40B4-BE49-F238E27FC236}">
                <a16:creationId xmlns:a16="http://schemas.microsoft.com/office/drawing/2014/main" id="{C6ABEFA5-B418-43DE-9179-608F6F1292AA}"/>
              </a:ext>
            </a:extLst>
          </p:cNvPr>
          <p:cNvSpPr txBox="1"/>
          <p:nvPr/>
        </p:nvSpPr>
        <p:spPr>
          <a:xfrm>
            <a:off x="203752" y="6079675"/>
            <a:ext cx="8940248" cy="553998"/>
          </a:xfrm>
          <a:prstGeom prst="rect">
            <a:avLst/>
          </a:prstGeom>
          <a:noFill/>
        </p:spPr>
        <p:txBody>
          <a:bodyPr wrap="square" rtlCol="0">
            <a:spAutoFit/>
          </a:bodyPr>
          <a:lstStyle/>
          <a:p>
            <a:r>
              <a:rPr lang="en-US" sz="3000" dirty="0">
                <a:latin typeface="Times New Roman" pitchFamily="18" charset="0"/>
                <a:cs typeface="Times New Roman" pitchFamily="18" charset="0"/>
              </a:rPr>
              <a:t>My mother is warm and friendly. </a:t>
            </a:r>
          </a:p>
        </p:txBody>
      </p:sp>
    </p:spTree>
    <p:extLst>
      <p:ext uri="{BB962C8B-B14F-4D97-AF65-F5344CB8AC3E}">
        <p14:creationId xmlns:p14="http://schemas.microsoft.com/office/powerpoint/2010/main" val="2809684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6868"/>
                                        </p:tgtEl>
                                        <p:attrNameLst>
                                          <p:attrName>style.visibility</p:attrName>
                                        </p:attrNameLst>
                                      </p:cBhvr>
                                      <p:to>
                                        <p:strVal val="visible"/>
                                      </p:to>
                                    </p:set>
                                    <p:animEffect transition="in" filter="barn(inVertical)">
                                      <p:cBhvr>
                                        <p:cTn id="17" dur="500"/>
                                        <p:tgtEl>
                                          <p:spTgt spid="36868"/>
                                        </p:tgtEl>
                                      </p:cBhvr>
                                    </p:animEffect>
                                  </p:childTnLst>
                                </p:cTn>
                              </p:par>
                              <p:par>
                                <p:cTn id="18" presetID="16" presetClass="entr" presetSubtype="21" fill="hold" nodeType="withEffect">
                                  <p:stCondLst>
                                    <p:cond delay="0"/>
                                  </p:stCondLst>
                                  <p:childTnLst>
                                    <p:set>
                                      <p:cBhvr>
                                        <p:cTn id="19" dur="1" fill="hold">
                                          <p:stCondLst>
                                            <p:cond delay="0"/>
                                          </p:stCondLst>
                                        </p:cTn>
                                        <p:tgtEl>
                                          <p:spTgt spid="36870"/>
                                        </p:tgtEl>
                                        <p:attrNameLst>
                                          <p:attrName>style.visibility</p:attrName>
                                        </p:attrNameLst>
                                      </p:cBhvr>
                                      <p:to>
                                        <p:strVal val="visible"/>
                                      </p:to>
                                    </p:set>
                                    <p:animEffect transition="in" filter="barn(inVertical)">
                                      <p:cBhvr>
                                        <p:cTn id="20" dur="500"/>
                                        <p:tgtEl>
                                          <p:spTgt spid="36870"/>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arn(inVertical)">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barn(inVertical)">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 grpId="0"/>
      <p:bldP spid="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81200" y="109378"/>
            <a:ext cx="5638800" cy="707886"/>
          </a:xfrm>
          <a:prstGeom prst="rect">
            <a:avLst/>
          </a:prstGeom>
          <a:noFill/>
        </p:spPr>
        <p:txBody>
          <a:bodyPr wrap="square" rtlCol="0">
            <a:spAutoFit/>
          </a:bodyPr>
          <a:lstStyle/>
          <a:p>
            <a:pPr algn="ctr"/>
            <a:r>
              <a:rPr lang="en-US" sz="4000" b="1" dirty="0">
                <a:solidFill>
                  <a:srgbClr val="00B050"/>
                </a:solidFill>
                <a:latin typeface="Times New Roman" pitchFamily="18" charset="0"/>
                <a:cs typeface="Times New Roman" pitchFamily="18" charset="0"/>
              </a:rPr>
              <a:t>Language in action </a:t>
            </a:r>
          </a:p>
        </p:txBody>
      </p:sp>
      <p:pic>
        <p:nvPicPr>
          <p:cNvPr id="378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1" y="990600"/>
            <a:ext cx="7907338" cy="5705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78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1" y="2514600"/>
            <a:ext cx="6400800" cy="4181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8402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7890"/>
                                        </p:tgtEl>
                                        <p:attrNameLst>
                                          <p:attrName>style.visibility</p:attrName>
                                        </p:attrNameLst>
                                      </p:cBhvr>
                                      <p:to>
                                        <p:strVal val="visible"/>
                                      </p:to>
                                    </p:set>
                                    <p:animEffect transition="in" filter="barn(inVertical)">
                                      <p:cBhvr>
                                        <p:cTn id="12" dur="500"/>
                                        <p:tgtEl>
                                          <p:spTgt spid="3789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7891"/>
                                        </p:tgtEl>
                                        <p:attrNameLst>
                                          <p:attrName>style.visibility</p:attrName>
                                        </p:attrNameLst>
                                      </p:cBhvr>
                                      <p:to>
                                        <p:strVal val="visible"/>
                                      </p:to>
                                    </p:set>
                                    <p:animEffect transition="in" filter="barn(inVertical)">
                                      <p:cBhvr>
                                        <p:cTn id="17" dur="500"/>
                                        <p:tgtEl>
                                          <p:spTgt spid="378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00" y="1066800"/>
            <a:ext cx="8966200" cy="561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1981200" y="109378"/>
            <a:ext cx="5638800" cy="707886"/>
          </a:xfrm>
          <a:prstGeom prst="rect">
            <a:avLst/>
          </a:prstGeom>
          <a:noFill/>
        </p:spPr>
        <p:txBody>
          <a:bodyPr wrap="square" rtlCol="0">
            <a:spAutoFit/>
          </a:bodyPr>
          <a:lstStyle/>
          <a:p>
            <a:pPr algn="ctr"/>
            <a:r>
              <a:rPr lang="en-US" sz="4000" b="1" dirty="0">
                <a:solidFill>
                  <a:srgbClr val="00B050"/>
                </a:solidFill>
                <a:latin typeface="Times New Roman" pitchFamily="18" charset="0"/>
                <a:cs typeface="Times New Roman" pitchFamily="18" charset="0"/>
              </a:rPr>
              <a:t>Language in action </a:t>
            </a:r>
          </a:p>
        </p:txBody>
      </p:sp>
      <p:pic>
        <p:nvPicPr>
          <p:cNvPr id="389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400" y="2062163"/>
            <a:ext cx="1781175" cy="3576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6200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8915"/>
                                        </p:tgtEl>
                                        <p:attrNameLst>
                                          <p:attrName>style.visibility</p:attrName>
                                        </p:attrNameLst>
                                      </p:cBhvr>
                                      <p:to>
                                        <p:strVal val="visible"/>
                                      </p:to>
                                    </p:set>
                                    <p:animEffect transition="in" filter="barn(inVertical)">
                                      <p:cBhvr>
                                        <p:cTn id="12" dur="500"/>
                                        <p:tgtEl>
                                          <p:spTgt spid="389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295400"/>
            <a:ext cx="7010400"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1981200" y="109378"/>
            <a:ext cx="5638800" cy="707886"/>
          </a:xfrm>
          <a:prstGeom prst="rect">
            <a:avLst/>
          </a:prstGeom>
          <a:noFill/>
        </p:spPr>
        <p:txBody>
          <a:bodyPr wrap="square" rtlCol="0">
            <a:spAutoFit/>
          </a:bodyPr>
          <a:lstStyle/>
          <a:p>
            <a:pPr algn="ctr"/>
            <a:r>
              <a:rPr lang="en-US" sz="4000" b="1" dirty="0">
                <a:solidFill>
                  <a:srgbClr val="00B050"/>
                </a:solidFill>
                <a:latin typeface="Times New Roman" pitchFamily="18" charset="0"/>
                <a:cs typeface="Times New Roman" pitchFamily="18" charset="0"/>
              </a:rPr>
              <a:t>Language in action </a:t>
            </a:r>
          </a:p>
        </p:txBody>
      </p:sp>
    </p:spTree>
    <p:extLst>
      <p:ext uri="{BB962C8B-B14F-4D97-AF65-F5344CB8AC3E}">
        <p14:creationId xmlns:p14="http://schemas.microsoft.com/office/powerpoint/2010/main" val="2362274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81200" y="0"/>
            <a:ext cx="5638800" cy="707886"/>
          </a:xfrm>
          <a:prstGeom prst="rect">
            <a:avLst/>
          </a:prstGeom>
          <a:noFill/>
        </p:spPr>
        <p:txBody>
          <a:bodyPr wrap="square" rtlCol="0">
            <a:spAutoFit/>
          </a:bodyPr>
          <a:lstStyle/>
          <a:p>
            <a:pPr algn="ctr"/>
            <a:r>
              <a:rPr lang="en-US" sz="4000" b="1" dirty="0">
                <a:solidFill>
                  <a:srgbClr val="00B050"/>
                </a:solidFill>
                <a:latin typeface="Times New Roman" pitchFamily="18" charset="0"/>
                <a:cs typeface="Times New Roman" pitchFamily="18" charset="0"/>
              </a:rPr>
              <a:t>Language in action </a:t>
            </a:r>
          </a:p>
        </p:txBody>
      </p:sp>
      <p:sp>
        <p:nvSpPr>
          <p:cNvPr id="3" name="TextBox 2"/>
          <p:cNvSpPr txBox="1"/>
          <p:nvPr/>
        </p:nvSpPr>
        <p:spPr>
          <a:xfrm>
            <a:off x="188912" y="707886"/>
            <a:ext cx="8458200" cy="461665"/>
          </a:xfrm>
          <a:prstGeom prst="rect">
            <a:avLst/>
          </a:prstGeom>
          <a:noFill/>
        </p:spPr>
        <p:txBody>
          <a:bodyPr wrap="square" rtlCol="0">
            <a:spAutoFit/>
          </a:bodyPr>
          <a:lstStyle/>
          <a:p>
            <a:r>
              <a:rPr lang="en-US" sz="2400" dirty="0">
                <a:latin typeface="Times New Roman" pitchFamily="18" charset="0"/>
                <a:cs typeface="Times New Roman" pitchFamily="18" charset="0"/>
              </a:rPr>
              <a:t>Take turns to ask and give directions to places on the map.</a:t>
            </a:r>
          </a:p>
        </p:txBody>
      </p:sp>
      <p:pic>
        <p:nvPicPr>
          <p:cNvPr id="409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9225" y="1169552"/>
            <a:ext cx="8537575" cy="5529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4627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1752600"/>
            <a:ext cx="5562600" cy="369332"/>
          </a:xfrm>
          <a:prstGeom prst="rect">
            <a:avLst/>
          </a:prstGeom>
        </p:spPr>
        <p:txBody>
          <a:bodyPr wrap="square">
            <a:spAutoFit/>
          </a:bodyPr>
          <a:lstStyle/>
          <a:p>
            <a:r>
              <a:rPr lang="en-US" dirty="0">
                <a:hlinkClick r:id="rId2"/>
              </a:rPr>
              <a:t>https://www.youtube.com/watch?v=2JFqKRUB2vc</a:t>
            </a:r>
            <a:endParaRPr lang="en-US" dirty="0"/>
          </a:p>
        </p:txBody>
      </p:sp>
      <p:sp>
        <p:nvSpPr>
          <p:cNvPr id="3" name="Rectangle 2"/>
          <p:cNvSpPr/>
          <p:nvPr/>
        </p:nvSpPr>
        <p:spPr>
          <a:xfrm>
            <a:off x="495300" y="2362200"/>
            <a:ext cx="6248400" cy="369332"/>
          </a:xfrm>
          <a:prstGeom prst="rect">
            <a:avLst/>
          </a:prstGeom>
        </p:spPr>
        <p:txBody>
          <a:bodyPr wrap="square">
            <a:spAutoFit/>
          </a:bodyPr>
          <a:lstStyle/>
          <a:p>
            <a:r>
              <a:rPr lang="en-US" dirty="0">
                <a:hlinkClick r:id="rId3"/>
              </a:rPr>
              <a:t>https://www.youtube.com/watch?v=-_YoeEY8FPM</a:t>
            </a:r>
            <a:endParaRPr lang="en-US" dirty="0"/>
          </a:p>
        </p:txBody>
      </p:sp>
      <p:sp>
        <p:nvSpPr>
          <p:cNvPr id="4" name="TextBox 3"/>
          <p:cNvSpPr txBox="1"/>
          <p:nvPr/>
        </p:nvSpPr>
        <p:spPr>
          <a:xfrm>
            <a:off x="1981200" y="109378"/>
            <a:ext cx="5638800" cy="707886"/>
          </a:xfrm>
          <a:prstGeom prst="rect">
            <a:avLst/>
          </a:prstGeom>
          <a:noFill/>
        </p:spPr>
        <p:txBody>
          <a:bodyPr wrap="square" rtlCol="0">
            <a:spAutoFit/>
          </a:bodyPr>
          <a:lstStyle/>
          <a:p>
            <a:pPr algn="ctr"/>
            <a:r>
              <a:rPr lang="en-US" sz="4000" b="1" dirty="0">
                <a:solidFill>
                  <a:srgbClr val="00B050"/>
                </a:solidFill>
                <a:latin typeface="Times New Roman" pitchFamily="18" charset="0"/>
                <a:cs typeface="Times New Roman" pitchFamily="18" charset="0"/>
              </a:rPr>
              <a:t>Language in action </a:t>
            </a:r>
          </a:p>
        </p:txBody>
      </p:sp>
      <p:sp>
        <p:nvSpPr>
          <p:cNvPr id="5" name="TextBox 4"/>
          <p:cNvSpPr txBox="1"/>
          <p:nvPr/>
        </p:nvSpPr>
        <p:spPr>
          <a:xfrm>
            <a:off x="304800" y="991175"/>
            <a:ext cx="8077200" cy="584775"/>
          </a:xfrm>
          <a:prstGeom prst="rect">
            <a:avLst/>
          </a:prstGeom>
          <a:noFill/>
        </p:spPr>
        <p:txBody>
          <a:bodyPr wrap="square" rtlCol="0">
            <a:spAutoFit/>
          </a:bodyPr>
          <a:lstStyle/>
          <a:p>
            <a:r>
              <a:rPr lang="en-US" sz="3200" dirty="0">
                <a:latin typeface="Times New Roman" pitchFamily="18" charset="0"/>
                <a:cs typeface="Times New Roman" pitchFamily="18" charset="0"/>
              </a:rPr>
              <a:t>Further links for reference</a:t>
            </a:r>
          </a:p>
        </p:txBody>
      </p:sp>
    </p:spTree>
    <p:extLst>
      <p:ext uri="{BB962C8B-B14F-4D97-AF65-F5344CB8AC3E}">
        <p14:creationId xmlns:p14="http://schemas.microsoft.com/office/powerpoint/2010/main" val="1021839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arn(inVertical)">
                                      <p:cBhvr>
                                        <p:cTn id="17" dur="500"/>
                                        <p:tgtEl>
                                          <p:spTgt spid="2"/>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arn(inVertic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609600" y="304800"/>
            <a:ext cx="7162800" cy="1524000"/>
          </a:xfrm>
        </p:spPr>
        <p:txBody>
          <a:bodyPr>
            <a:normAutofit/>
          </a:bodyPr>
          <a:lstStyle/>
          <a:p>
            <a:pPr algn="ctr"/>
            <a:r>
              <a:rPr lang="en-US" sz="4000" b="1" dirty="0">
                <a:solidFill>
                  <a:srgbClr val="002060"/>
                </a:solidFill>
                <a:latin typeface="Times New Roman" panose="02020603050405020304" pitchFamily="18" charset="0"/>
                <a:cs typeface="Times New Roman" panose="02020603050405020304" pitchFamily="18" charset="0"/>
              </a:rPr>
              <a:t>Lesson 3</a:t>
            </a:r>
          </a:p>
          <a:p>
            <a:pPr algn="ctr"/>
            <a:r>
              <a:rPr lang="en-US" sz="4000" b="1" dirty="0">
                <a:solidFill>
                  <a:srgbClr val="00B050"/>
                </a:solidFill>
                <a:latin typeface="Times New Roman" panose="02020603050405020304" pitchFamily="18" charset="0"/>
                <a:cs typeface="Times New Roman" panose="02020603050405020304" pitchFamily="18" charset="0"/>
              </a:rPr>
              <a:t>Where’s the bank?</a:t>
            </a:r>
            <a:endParaRPr lang="en-US" sz="3200" b="1" dirty="0">
              <a:solidFill>
                <a:srgbClr val="002060"/>
              </a:solidFill>
              <a:latin typeface="Times New Roman" panose="02020603050405020304" pitchFamily="18" charset="0"/>
              <a:cs typeface="Times New Roman" panose="02020603050405020304" pitchFamily="18" charset="0"/>
            </a:endParaRPr>
          </a:p>
        </p:txBody>
      </p:sp>
      <p:pic>
        <p:nvPicPr>
          <p:cNvPr id="21506" name="Picture 2" descr="Where is the bank? It's next to the cinema.. Where is the bank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828800"/>
            <a:ext cx="8229600" cy="4876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920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Vertic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arn(inVertic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1506"/>
                                        </p:tgtEl>
                                        <p:attrNameLst>
                                          <p:attrName>style.visibility</p:attrName>
                                        </p:attrNameLst>
                                      </p:cBhvr>
                                      <p:to>
                                        <p:strVal val="visible"/>
                                      </p:to>
                                    </p:set>
                                    <p:animEffect transition="in" filter="barn(inVertical)">
                                      <p:cBhvr>
                                        <p:cTn id="17" dur="500"/>
                                        <p:tgtEl>
                                          <p:spTgt spid="215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667000" y="2133600"/>
            <a:ext cx="5638800" cy="830997"/>
          </a:xfrm>
          <a:prstGeom prst="rect">
            <a:avLst/>
          </a:prstGeom>
          <a:noFill/>
        </p:spPr>
        <p:txBody>
          <a:bodyPr wrap="square" rtlCol="0">
            <a:spAutoFit/>
          </a:bodyPr>
          <a:lstStyle/>
          <a:p>
            <a:pPr algn="ctr"/>
            <a:r>
              <a:rPr lang="en-US" sz="4800" i="1" dirty="0">
                <a:solidFill>
                  <a:srgbClr val="0070C0"/>
                </a:solidFill>
                <a:latin typeface="Brush Script MT" pitchFamily="66" charset="0"/>
              </a:rPr>
              <a:t>The end!</a:t>
            </a:r>
          </a:p>
        </p:txBody>
      </p:sp>
    </p:spTree>
    <p:extLst>
      <p:ext uri="{BB962C8B-B14F-4D97-AF65-F5344CB8AC3E}">
        <p14:creationId xmlns:p14="http://schemas.microsoft.com/office/powerpoint/2010/main" val="3178203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657600" y="614065"/>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pic>
        <p:nvPicPr>
          <p:cNvPr id="1026" name="Picture 2" descr="Amtrak train stations reopen after nearly 10 weeks | Local News |  lancasteronline.com">
            <a:extLst>
              <a:ext uri="{FF2B5EF4-FFF2-40B4-BE49-F238E27FC236}">
                <a16:creationId xmlns:a16="http://schemas.microsoft.com/office/drawing/2014/main" id="{0564AE74-0877-438B-8533-B15934B845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454646"/>
            <a:ext cx="5917366" cy="334803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839576A-4E9A-4698-A58B-1FBEF0520397}"/>
              </a:ext>
            </a:extLst>
          </p:cNvPr>
          <p:cNvSpPr txBox="1"/>
          <p:nvPr/>
        </p:nvSpPr>
        <p:spPr>
          <a:xfrm>
            <a:off x="2070652" y="4869043"/>
            <a:ext cx="2120348"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train station</a:t>
            </a:r>
          </a:p>
        </p:txBody>
      </p:sp>
      <p:sp>
        <p:nvSpPr>
          <p:cNvPr id="10" name="TextBox 9">
            <a:extLst>
              <a:ext uri="{FF2B5EF4-FFF2-40B4-BE49-F238E27FC236}">
                <a16:creationId xmlns:a16="http://schemas.microsoft.com/office/drawing/2014/main" id="{CAC2D0F1-457E-4050-B38F-50F91BE55118}"/>
              </a:ext>
            </a:extLst>
          </p:cNvPr>
          <p:cNvSpPr txBox="1"/>
          <p:nvPr/>
        </p:nvSpPr>
        <p:spPr>
          <a:xfrm>
            <a:off x="4191000" y="4880134"/>
            <a:ext cx="4572000" cy="523220"/>
          </a:xfrm>
          <a:prstGeom prst="rect">
            <a:avLst/>
          </a:prstGeom>
          <a:noFill/>
        </p:spPr>
        <p:txBody>
          <a:bodyPr wrap="square">
            <a:spAutoFit/>
          </a:bodyPr>
          <a:lstStyle/>
          <a:p>
            <a:r>
              <a:rPr lang="en-US" b="0" i="0" dirty="0">
                <a:solidFill>
                  <a:srgbClr val="333333"/>
                </a:solidFill>
                <a:effectLst/>
                <a:latin typeface="Lucida Sans Unicode" panose="020B0602030504020204" pitchFamily="34" charset="0"/>
              </a:rPr>
              <a:t>/</a:t>
            </a:r>
            <a:r>
              <a:rPr lang="en-US" sz="2800" b="0" i="0" dirty="0" err="1">
                <a:solidFill>
                  <a:srgbClr val="333333"/>
                </a:solidFill>
                <a:effectLst/>
                <a:latin typeface="Lucida Sans Unicode" panose="020B0602030504020204" pitchFamily="34" charset="0"/>
              </a:rPr>
              <a:t>treɪn</a:t>
            </a:r>
            <a:r>
              <a:rPr lang="en-US" sz="2800" b="0" i="0" dirty="0">
                <a:solidFill>
                  <a:srgbClr val="333333"/>
                </a:solidFill>
                <a:effectLst/>
                <a:latin typeface="Lucida Sans Unicode" panose="020B0602030504020204" pitchFamily="34" charset="0"/>
              </a:rPr>
              <a:t> ˈ</a:t>
            </a:r>
            <a:r>
              <a:rPr lang="en-US" sz="2800" b="0" i="0" dirty="0" err="1">
                <a:solidFill>
                  <a:srgbClr val="333333"/>
                </a:solidFill>
                <a:effectLst/>
                <a:latin typeface="Lucida Sans Unicode" panose="020B0602030504020204" pitchFamily="34" charset="0"/>
              </a:rPr>
              <a:t>steɪʃn</a:t>
            </a:r>
            <a:r>
              <a:rPr lang="en-US" sz="2800" b="0" i="0" dirty="0">
                <a:solidFill>
                  <a:srgbClr val="333333"/>
                </a:solidFill>
                <a:effectLst/>
                <a:latin typeface="Lucida Sans Unicode" panose="020B0602030504020204" pitchFamily="34" charset="0"/>
              </a:rPr>
              <a:t>/</a:t>
            </a:r>
            <a:endParaRPr lang="en-US" sz="2800" dirty="0"/>
          </a:p>
        </p:txBody>
      </p:sp>
    </p:spTree>
    <p:extLst>
      <p:ext uri="{BB962C8B-B14F-4D97-AF65-F5344CB8AC3E}">
        <p14:creationId xmlns:p14="http://schemas.microsoft.com/office/powerpoint/2010/main" val="2724343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733800" y="314066"/>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1295400" y="5651382"/>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Movie theater</a:t>
            </a:r>
          </a:p>
        </p:txBody>
      </p:sp>
      <p:sp>
        <p:nvSpPr>
          <p:cNvPr id="10" name="TextBox 9">
            <a:extLst>
              <a:ext uri="{FF2B5EF4-FFF2-40B4-BE49-F238E27FC236}">
                <a16:creationId xmlns:a16="http://schemas.microsoft.com/office/drawing/2014/main" id="{CAC2D0F1-457E-4050-B38F-50F91BE55118}"/>
              </a:ext>
            </a:extLst>
          </p:cNvPr>
          <p:cNvSpPr txBox="1"/>
          <p:nvPr/>
        </p:nvSpPr>
        <p:spPr>
          <a:xfrm>
            <a:off x="3886200" y="5728326"/>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muːvi</a:t>
            </a:r>
            <a:r>
              <a:rPr lang="en-US" sz="2800" b="0" i="0" dirty="0">
                <a:solidFill>
                  <a:srgbClr val="333333"/>
                </a:solidFill>
                <a:effectLst/>
                <a:latin typeface="Lucida Sans Unicode" panose="020B0602030504020204" pitchFamily="34" charset="0"/>
              </a:rPr>
              <a:t> </a:t>
            </a:r>
            <a:r>
              <a:rPr lang="el-GR" sz="2800" b="0" i="0" dirty="0">
                <a:solidFill>
                  <a:srgbClr val="333333"/>
                </a:solidFill>
                <a:effectLst/>
                <a:latin typeface="Lucida Sans Unicode" panose="020B0602030504020204" pitchFamily="34" charset="0"/>
              </a:rPr>
              <a:t>θ</a:t>
            </a:r>
            <a:r>
              <a:rPr lang="en-US" sz="2800" b="0" i="0" dirty="0" err="1">
                <a:solidFill>
                  <a:srgbClr val="333333"/>
                </a:solidFill>
                <a:effectLst/>
                <a:latin typeface="Lucida Sans Unicode" panose="020B0602030504020204" pitchFamily="34" charset="0"/>
              </a:rPr>
              <a:t>ɪətə</a:t>
            </a:r>
            <a:r>
              <a:rPr lang="en-US" sz="2800" b="0" i="0" dirty="0">
                <a:solidFill>
                  <a:srgbClr val="333333"/>
                </a:solidFill>
                <a:effectLst/>
                <a:latin typeface="Lucida Sans Unicode" panose="020B0602030504020204" pitchFamily="34" charset="0"/>
              </a:rPr>
              <a:t>(r)/</a:t>
            </a:r>
            <a:endParaRPr lang="en-US" sz="2800" dirty="0"/>
          </a:p>
        </p:txBody>
      </p:sp>
      <p:sp>
        <p:nvSpPr>
          <p:cNvPr id="9" name="TextBox 8">
            <a:extLst>
              <a:ext uri="{FF2B5EF4-FFF2-40B4-BE49-F238E27FC236}">
                <a16:creationId xmlns:a16="http://schemas.microsoft.com/office/drawing/2014/main" id="{B69464BE-7F13-4CA0-9D01-D21CE97E965B}"/>
              </a:ext>
            </a:extLst>
          </p:cNvPr>
          <p:cNvSpPr txBox="1"/>
          <p:nvPr/>
        </p:nvSpPr>
        <p:spPr>
          <a:xfrm>
            <a:off x="1295400" y="6212197"/>
            <a:ext cx="7010400" cy="523220"/>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 building in which films are shown</a:t>
            </a:r>
            <a:endParaRPr lang="en-US" sz="2800" i="1" dirty="0">
              <a:latin typeface="Times New Roman" panose="02020603050405020304" pitchFamily="18" charset="0"/>
              <a:cs typeface="Times New Roman" panose="02020603050405020304" pitchFamily="18" charset="0"/>
            </a:endParaRPr>
          </a:p>
        </p:txBody>
      </p:sp>
      <p:pic>
        <p:nvPicPr>
          <p:cNvPr id="8194" name="Picture 2" descr="Movie Theatre Photo Frames cho Android - Tải về APK">
            <a:extLst>
              <a:ext uri="{FF2B5EF4-FFF2-40B4-BE49-F238E27FC236}">
                <a16:creationId xmlns:a16="http://schemas.microsoft.com/office/drawing/2014/main" id="{76E9E32B-0B6C-4379-9BFE-AE2407B6A4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1735" y="969566"/>
            <a:ext cx="5334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338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657600" y="614065"/>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1371600" y="4869043"/>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supermarket</a:t>
            </a:r>
          </a:p>
        </p:txBody>
      </p:sp>
      <p:sp>
        <p:nvSpPr>
          <p:cNvPr id="10" name="TextBox 9">
            <a:extLst>
              <a:ext uri="{FF2B5EF4-FFF2-40B4-BE49-F238E27FC236}">
                <a16:creationId xmlns:a16="http://schemas.microsoft.com/office/drawing/2014/main" id="{CAC2D0F1-457E-4050-B38F-50F91BE55118}"/>
              </a:ext>
            </a:extLst>
          </p:cNvPr>
          <p:cNvSpPr txBox="1"/>
          <p:nvPr/>
        </p:nvSpPr>
        <p:spPr>
          <a:xfrm>
            <a:off x="3962400" y="4945987"/>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suːpəmɑːkɪt</a:t>
            </a:r>
            <a:r>
              <a:rPr lang="en-US" sz="2800" b="0" i="0" dirty="0">
                <a:solidFill>
                  <a:srgbClr val="333333"/>
                </a:solidFill>
                <a:effectLst/>
                <a:latin typeface="Lucida Sans Unicode" panose="020B0602030504020204" pitchFamily="34" charset="0"/>
              </a:rPr>
              <a:t>/</a:t>
            </a:r>
            <a:endParaRPr lang="en-US" sz="2800" dirty="0"/>
          </a:p>
        </p:txBody>
      </p:sp>
      <p:sp>
        <p:nvSpPr>
          <p:cNvPr id="9" name="TextBox 8">
            <a:extLst>
              <a:ext uri="{FF2B5EF4-FFF2-40B4-BE49-F238E27FC236}">
                <a16:creationId xmlns:a16="http://schemas.microsoft.com/office/drawing/2014/main" id="{B69464BE-7F13-4CA0-9D01-D21CE97E965B}"/>
              </a:ext>
            </a:extLst>
          </p:cNvPr>
          <p:cNvSpPr txBox="1"/>
          <p:nvPr/>
        </p:nvSpPr>
        <p:spPr>
          <a:xfrm>
            <a:off x="381000" y="5429858"/>
            <a:ext cx="8763000" cy="1384995"/>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 large shop that sells food, drinks and goods used in the home. People choose what they want from the shelves and pay for it as they leave.</a:t>
            </a:r>
            <a:endParaRPr lang="en-US" sz="2800" i="1" dirty="0">
              <a:latin typeface="Times New Roman" panose="02020603050405020304" pitchFamily="18" charset="0"/>
              <a:cs typeface="Times New Roman" panose="02020603050405020304" pitchFamily="18" charset="0"/>
            </a:endParaRPr>
          </a:p>
        </p:txBody>
      </p:sp>
      <p:pic>
        <p:nvPicPr>
          <p:cNvPr id="5122" name="Picture 2" descr="Supermarket News and Trends on Food Courts, Restaurants, Grocerants, and  Online Shopping. | Epicurious">
            <a:extLst>
              <a:ext uri="{FF2B5EF4-FFF2-40B4-BE49-F238E27FC236}">
                <a16:creationId xmlns:a16="http://schemas.microsoft.com/office/drawing/2014/main" id="{7271EC6E-B21A-4A8F-A0EE-CCCAB2D8C5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730" y="1236435"/>
            <a:ext cx="7815470" cy="3799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6661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7060E0-8E7F-4355-A665-38F4F021902F}"/>
              </a:ext>
            </a:extLst>
          </p:cNvPr>
          <p:cNvSpPr txBox="1"/>
          <p:nvPr/>
        </p:nvSpPr>
        <p:spPr>
          <a:xfrm>
            <a:off x="228600" y="152400"/>
            <a:ext cx="2819400"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VOCABULARY</a:t>
            </a:r>
          </a:p>
        </p:txBody>
      </p:sp>
      <p:sp>
        <p:nvSpPr>
          <p:cNvPr id="6" name="TextBox 5">
            <a:extLst>
              <a:ext uri="{FF2B5EF4-FFF2-40B4-BE49-F238E27FC236}">
                <a16:creationId xmlns:a16="http://schemas.microsoft.com/office/drawing/2014/main" id="{C35818BF-F36B-4CC4-8843-C953ECE02DEA}"/>
              </a:ext>
            </a:extLst>
          </p:cNvPr>
          <p:cNvSpPr txBox="1"/>
          <p:nvPr/>
        </p:nvSpPr>
        <p:spPr>
          <a:xfrm>
            <a:off x="3657600" y="270219"/>
            <a:ext cx="2819400" cy="584775"/>
          </a:xfrm>
          <a:prstGeom prst="rect">
            <a:avLst/>
          </a:prstGeom>
          <a:noFill/>
        </p:spPr>
        <p:txBody>
          <a:bodyPr wrap="square" rtlCol="0">
            <a:spAutoFit/>
          </a:bodyPr>
          <a:lstStyle/>
          <a:p>
            <a:r>
              <a:rPr lang="en-US" sz="3200" b="1" dirty="0">
                <a:solidFill>
                  <a:srgbClr val="FF0000"/>
                </a:solidFill>
                <a:highlight>
                  <a:srgbClr val="FFFF00"/>
                </a:highlight>
                <a:latin typeface="Times New Roman" panose="02020603050405020304" pitchFamily="18" charset="0"/>
                <a:cs typeface="Times New Roman" panose="02020603050405020304" pitchFamily="18" charset="0"/>
              </a:rPr>
              <a:t>Places in town</a:t>
            </a:r>
          </a:p>
        </p:txBody>
      </p:sp>
      <p:sp>
        <p:nvSpPr>
          <p:cNvPr id="8" name="TextBox 7">
            <a:extLst>
              <a:ext uri="{FF2B5EF4-FFF2-40B4-BE49-F238E27FC236}">
                <a16:creationId xmlns:a16="http://schemas.microsoft.com/office/drawing/2014/main" id="{A839576A-4E9A-4698-A58B-1FBEF0520397}"/>
              </a:ext>
            </a:extLst>
          </p:cNvPr>
          <p:cNvSpPr txBox="1"/>
          <p:nvPr/>
        </p:nvSpPr>
        <p:spPr>
          <a:xfrm>
            <a:off x="1066800" y="5648069"/>
            <a:ext cx="2819400"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restaurant</a:t>
            </a:r>
          </a:p>
        </p:txBody>
      </p:sp>
      <p:sp>
        <p:nvSpPr>
          <p:cNvPr id="10" name="TextBox 9">
            <a:extLst>
              <a:ext uri="{FF2B5EF4-FFF2-40B4-BE49-F238E27FC236}">
                <a16:creationId xmlns:a16="http://schemas.microsoft.com/office/drawing/2014/main" id="{CAC2D0F1-457E-4050-B38F-50F91BE55118}"/>
              </a:ext>
            </a:extLst>
          </p:cNvPr>
          <p:cNvSpPr txBox="1"/>
          <p:nvPr/>
        </p:nvSpPr>
        <p:spPr>
          <a:xfrm>
            <a:off x="3657600" y="5725013"/>
            <a:ext cx="4572000" cy="523220"/>
          </a:xfrm>
          <a:prstGeom prst="rect">
            <a:avLst/>
          </a:prstGeom>
          <a:noFill/>
        </p:spPr>
        <p:txBody>
          <a:bodyPr wrap="square">
            <a:spAutoFit/>
          </a:bodyPr>
          <a:lstStyle/>
          <a:p>
            <a:r>
              <a:rPr lang="en-US" sz="2800" b="0" i="0" dirty="0">
                <a:solidFill>
                  <a:srgbClr val="333333"/>
                </a:solidFill>
                <a:effectLst/>
                <a:latin typeface="Lucida Sans Unicode" panose="020B0602030504020204" pitchFamily="34" charset="0"/>
              </a:rPr>
              <a:t>/ˈ</a:t>
            </a:r>
            <a:r>
              <a:rPr lang="en-US" sz="2800" b="0" i="0" dirty="0" err="1">
                <a:solidFill>
                  <a:srgbClr val="333333"/>
                </a:solidFill>
                <a:effectLst/>
                <a:latin typeface="Lucida Sans Unicode" panose="020B0602030504020204" pitchFamily="34" charset="0"/>
              </a:rPr>
              <a:t>restrɒnt</a:t>
            </a:r>
            <a:r>
              <a:rPr lang="en-US" sz="2800" b="0" i="0" dirty="0">
                <a:solidFill>
                  <a:srgbClr val="333333"/>
                </a:solidFill>
                <a:effectLst/>
                <a:latin typeface="Lucida Sans Unicode" panose="020B0602030504020204" pitchFamily="34" charset="0"/>
              </a:rPr>
              <a:t>/</a:t>
            </a:r>
            <a:endParaRPr lang="en-US" sz="2800" dirty="0"/>
          </a:p>
        </p:txBody>
      </p:sp>
      <p:sp>
        <p:nvSpPr>
          <p:cNvPr id="9" name="TextBox 8">
            <a:extLst>
              <a:ext uri="{FF2B5EF4-FFF2-40B4-BE49-F238E27FC236}">
                <a16:creationId xmlns:a16="http://schemas.microsoft.com/office/drawing/2014/main" id="{B69464BE-7F13-4CA0-9D01-D21CE97E965B}"/>
              </a:ext>
            </a:extLst>
          </p:cNvPr>
          <p:cNvSpPr txBox="1"/>
          <p:nvPr/>
        </p:nvSpPr>
        <p:spPr>
          <a:xfrm>
            <a:off x="1066800" y="6208884"/>
            <a:ext cx="7010400" cy="523220"/>
          </a:xfrm>
          <a:prstGeom prst="rect">
            <a:avLst/>
          </a:prstGeom>
          <a:noFill/>
        </p:spPr>
        <p:txBody>
          <a:bodyPr wrap="square">
            <a:spAutoFit/>
          </a:bodyPr>
          <a:lstStyle/>
          <a:p>
            <a:r>
              <a:rPr lang="en-US" sz="2800" b="0" i="1" dirty="0">
                <a:solidFill>
                  <a:srgbClr val="333333"/>
                </a:solidFill>
                <a:effectLst/>
                <a:latin typeface="Times New Roman" panose="02020603050405020304" pitchFamily="18" charset="0"/>
                <a:cs typeface="Times New Roman" panose="02020603050405020304" pitchFamily="18" charset="0"/>
              </a:rPr>
              <a:t>a place where you can buy and eat a meal</a:t>
            </a:r>
            <a:endParaRPr lang="en-US" sz="2800" i="1" dirty="0">
              <a:latin typeface="Times New Roman" panose="02020603050405020304" pitchFamily="18" charset="0"/>
              <a:cs typeface="Times New Roman" panose="02020603050405020304" pitchFamily="18" charset="0"/>
            </a:endParaRPr>
          </a:p>
        </p:txBody>
      </p:sp>
      <p:pic>
        <p:nvPicPr>
          <p:cNvPr id="6146" name="Picture 2" descr="16 Tiêu chí lựa chọn sản phẩm giúp bạn kinh doanh online hiệu quả - Simple  Page">
            <a:extLst>
              <a:ext uri="{FF2B5EF4-FFF2-40B4-BE49-F238E27FC236}">
                <a16:creationId xmlns:a16="http://schemas.microsoft.com/office/drawing/2014/main" id="{9F248916-0085-4F33-B970-3A8AD4252E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53" y="981384"/>
            <a:ext cx="8229493" cy="46290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12169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7195</TotalTime>
  <Words>767</Words>
  <Application>Microsoft Office PowerPoint</Application>
  <PresentationFormat>On-screen Show (4:3)</PresentationFormat>
  <Paragraphs>150</Paragraphs>
  <Slides>50</Slides>
  <Notes>0</Notes>
  <HiddenSlides>0</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50</vt:i4>
      </vt:variant>
    </vt:vector>
  </HeadingPairs>
  <TitlesOfParts>
    <vt:vector size="59" baseType="lpstr">
      <vt:lpstr>Arial</vt:lpstr>
      <vt:lpstr>Brush Script MT</vt:lpstr>
      <vt:lpstr>Calibri</vt:lpstr>
      <vt:lpstr>Lucida Sans Unicode</vt:lpstr>
      <vt:lpstr>Sitka Banner</vt:lpstr>
      <vt:lpstr>Source Sans Pro</vt:lpstr>
      <vt:lpstr>Times New Roman</vt:lpstr>
      <vt:lpstr>Wingdings</vt:lpstr>
      <vt:lpstr>Office Theme</vt:lpstr>
      <vt:lpstr>TEACHER’S PERSONAL INFORMATION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Thanh Loan</dc:creator>
  <cp:lastModifiedBy>Loan Nguyen Thanh</cp:lastModifiedBy>
  <cp:revision>459</cp:revision>
  <cp:lastPrinted>2020-05-27T05:01:57Z</cp:lastPrinted>
  <dcterms:created xsi:type="dcterms:W3CDTF">2017-09-19T10:39:41Z</dcterms:created>
  <dcterms:modified xsi:type="dcterms:W3CDTF">2021-03-02T10:16:44Z</dcterms:modified>
</cp:coreProperties>
</file>